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99" r:id="rId3"/>
    <p:sldId id="258" r:id="rId4"/>
    <p:sldId id="271" r:id="rId5"/>
    <p:sldId id="264" r:id="rId6"/>
    <p:sldId id="288" r:id="rId7"/>
    <p:sldId id="287" r:id="rId8"/>
    <p:sldId id="289" r:id="rId9"/>
    <p:sldId id="290" r:id="rId10"/>
    <p:sldId id="291" r:id="rId11"/>
    <p:sldId id="292" r:id="rId12"/>
    <p:sldId id="293" r:id="rId13"/>
    <p:sldId id="294" r:id="rId14"/>
    <p:sldId id="295" r:id="rId15"/>
    <p:sldId id="296" r:id="rId16"/>
    <p:sldId id="297" r:id="rId17"/>
    <p:sldId id="300" r:id="rId18"/>
    <p:sldId id="257" r:id="rId19"/>
    <p:sldId id="298" r:id="rId20"/>
    <p:sldId id="26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40F6BC-9FF2-197F-0BB1-3196AA929D13}" v="130" dt="2022-02-07T15:24:13.321"/>
    <p1510:client id="{276AEE58-F829-424F-8A94-0A8FEBA96CA6}" v="85" dt="2022-04-08T15:40:40.082"/>
    <p1510:client id="{2D6535E2-ACBD-99C8-B5EF-EE34EE4D609A}" v="6" dt="2022-02-07T13:53:29.505"/>
    <p1510:client id="{61547E49-1925-4DE3-AA95-E4051E316B9B}" v="889" dt="2022-02-07T13:41:59.053"/>
    <p1510:client id="{6F224D3C-47B6-463D-921E-EC4AB15C316A}" v="146" dt="2022-03-04T16:52:00.053"/>
    <p1510:client id="{7D4559F0-BB96-46EE-A27C-B2ACCF79EB14}" v="42" dt="2022-04-08T16:14:45.737"/>
    <p1510:client id="{849521B5-739C-4A0C-8217-C63014C3F857}" v="12" dt="2022-03-05T01:34:17.046"/>
    <p1510:client id="{9632E421-C70B-4B73-879A-E3D7322FF40C}" v="664" dt="2022-03-05T01:29:36.188"/>
    <p1510:client id="{C2DEEE3C-05A2-4281-9EFB-48A5431B7AD4}" v="116" dt="2022-04-19T04:49:52.675"/>
    <p1510:client id="{F7D7F0EE-25CA-4BCD-8EB6-B8E13A4A6A28}" v="1" dt="2022-04-08T15:48:58.819"/>
    <p1510:client id="{F7E5FE7F-31AA-4EAA-A99D-7F3021EEF48C}" v="15" dt="2022-04-08T14:16:58.2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4660"/>
  </p:normalViewPr>
  <p:slideViewPr>
    <p:cSldViewPr snapToGrid="0">
      <p:cViewPr varScale="1">
        <p:scale>
          <a:sx n="73" d="100"/>
          <a:sy n="73" d="100"/>
        </p:scale>
        <p:origin x="28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en-IN" sz="2000" b="1" dirty="0">
                <a:solidFill>
                  <a:schemeClr val="tx1"/>
                </a:solidFill>
                <a:latin typeface="Times New Roman" panose="02020603050405020304" pitchFamily="18" charset="0"/>
                <a:cs typeface="Times New Roman" panose="02020603050405020304" pitchFamily="18" charset="0"/>
              </a:rPr>
              <a:t>Comparison  Graph of Algorithms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Precision</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Sheet1!$A$2:$A$5</c:f>
              <c:strCache>
                <c:ptCount val="4"/>
                <c:pt idx="0">
                  <c:v>ResNet 50</c:v>
                </c:pt>
                <c:pt idx="1">
                  <c:v>VGG 16</c:v>
                </c:pt>
                <c:pt idx="2">
                  <c:v>MobileNet</c:v>
                </c:pt>
                <c:pt idx="3">
                  <c:v>EfficientNet B0</c:v>
                </c:pt>
              </c:strCache>
            </c:strRef>
          </c:cat>
          <c:val>
            <c:numRef>
              <c:f>Sheet1!$B$2:$B$5</c:f>
              <c:numCache>
                <c:formatCode>General</c:formatCode>
                <c:ptCount val="4"/>
                <c:pt idx="0">
                  <c:v>0.92632000000000003</c:v>
                </c:pt>
                <c:pt idx="1">
                  <c:v>0.89400000000000002</c:v>
                </c:pt>
                <c:pt idx="2">
                  <c:v>0.94545000000000001</c:v>
                </c:pt>
                <c:pt idx="3">
                  <c:v>0.94654300000000002</c:v>
                </c:pt>
              </c:numCache>
            </c:numRef>
          </c:val>
          <c:extLst>
            <c:ext xmlns:c16="http://schemas.microsoft.com/office/drawing/2014/chart" uri="{C3380CC4-5D6E-409C-BE32-E72D297353CC}">
              <c16:uniqueId val="{00000000-30BF-4379-BC83-3CFB12ABE647}"/>
            </c:ext>
          </c:extLst>
        </c:ser>
        <c:ser>
          <c:idx val="1"/>
          <c:order val="1"/>
          <c:tx>
            <c:strRef>
              <c:f>Sheet1!$C$1</c:f>
              <c:strCache>
                <c:ptCount val="1"/>
                <c:pt idx="0">
                  <c:v>Recall</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cat>
            <c:strRef>
              <c:f>Sheet1!$A$2:$A$5</c:f>
              <c:strCache>
                <c:ptCount val="4"/>
                <c:pt idx="0">
                  <c:v>ResNet 50</c:v>
                </c:pt>
                <c:pt idx="1">
                  <c:v>VGG 16</c:v>
                </c:pt>
                <c:pt idx="2">
                  <c:v>MobileNet</c:v>
                </c:pt>
                <c:pt idx="3">
                  <c:v>EfficientNet B0</c:v>
                </c:pt>
              </c:strCache>
            </c:strRef>
          </c:cat>
          <c:val>
            <c:numRef>
              <c:f>Sheet1!$C$2:$C$5</c:f>
              <c:numCache>
                <c:formatCode>General</c:formatCode>
                <c:ptCount val="4"/>
                <c:pt idx="0">
                  <c:v>0.92432000000000003</c:v>
                </c:pt>
                <c:pt idx="1">
                  <c:v>0.88332999999999995</c:v>
                </c:pt>
                <c:pt idx="2">
                  <c:v>0.91990000000000005</c:v>
                </c:pt>
                <c:pt idx="3">
                  <c:v>0.94457800000000003</c:v>
                </c:pt>
              </c:numCache>
            </c:numRef>
          </c:val>
          <c:extLst>
            <c:ext xmlns:c16="http://schemas.microsoft.com/office/drawing/2014/chart" uri="{C3380CC4-5D6E-409C-BE32-E72D297353CC}">
              <c16:uniqueId val="{00000001-30BF-4379-BC83-3CFB12ABE647}"/>
            </c:ext>
          </c:extLst>
        </c:ser>
        <c:ser>
          <c:idx val="2"/>
          <c:order val="2"/>
          <c:tx>
            <c:strRef>
              <c:f>Sheet1!$D$1</c:f>
              <c:strCache>
                <c:ptCount val="1"/>
                <c:pt idx="0">
                  <c:v>F1 Score</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invertIfNegative val="0"/>
          <c:cat>
            <c:strRef>
              <c:f>Sheet1!$A$2:$A$5</c:f>
              <c:strCache>
                <c:ptCount val="4"/>
                <c:pt idx="0">
                  <c:v>ResNet 50</c:v>
                </c:pt>
                <c:pt idx="1">
                  <c:v>VGG 16</c:v>
                </c:pt>
                <c:pt idx="2">
                  <c:v>MobileNet</c:v>
                </c:pt>
                <c:pt idx="3">
                  <c:v>EfficientNet B0</c:v>
                </c:pt>
              </c:strCache>
            </c:strRef>
          </c:cat>
          <c:val>
            <c:numRef>
              <c:f>Sheet1!$D$2:$D$5</c:f>
              <c:numCache>
                <c:formatCode>General</c:formatCode>
                <c:ptCount val="4"/>
                <c:pt idx="0">
                  <c:v>0.93320000000000003</c:v>
                </c:pt>
                <c:pt idx="1">
                  <c:v>0.89004000000000005</c:v>
                </c:pt>
                <c:pt idx="2">
                  <c:v>0.91532000000000002</c:v>
                </c:pt>
                <c:pt idx="3">
                  <c:v>0.95445400000000002</c:v>
                </c:pt>
              </c:numCache>
            </c:numRef>
          </c:val>
          <c:extLst>
            <c:ext xmlns:c16="http://schemas.microsoft.com/office/drawing/2014/chart" uri="{C3380CC4-5D6E-409C-BE32-E72D297353CC}">
              <c16:uniqueId val="{00000002-30BF-4379-BC83-3CFB12ABE647}"/>
            </c:ext>
          </c:extLst>
        </c:ser>
        <c:ser>
          <c:idx val="3"/>
          <c:order val="3"/>
          <c:tx>
            <c:strRef>
              <c:f>Sheet1!$E$1</c:f>
              <c:strCache>
                <c:ptCount val="1"/>
                <c:pt idx="0">
                  <c:v>Accuracy</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c:spPr>
          <c:invertIfNegative val="0"/>
          <c:cat>
            <c:strRef>
              <c:f>Sheet1!$A$2:$A$5</c:f>
              <c:strCache>
                <c:ptCount val="4"/>
                <c:pt idx="0">
                  <c:v>ResNet 50</c:v>
                </c:pt>
                <c:pt idx="1">
                  <c:v>VGG 16</c:v>
                </c:pt>
                <c:pt idx="2">
                  <c:v>MobileNet</c:v>
                </c:pt>
                <c:pt idx="3">
                  <c:v>EfficientNet B0</c:v>
                </c:pt>
              </c:strCache>
            </c:strRef>
          </c:cat>
          <c:val>
            <c:numRef>
              <c:f>Sheet1!$E$2:$E$5</c:f>
              <c:numCache>
                <c:formatCode>General</c:formatCode>
                <c:ptCount val="4"/>
                <c:pt idx="0">
                  <c:v>0.93344000000000005</c:v>
                </c:pt>
                <c:pt idx="1">
                  <c:v>0.89773000000000003</c:v>
                </c:pt>
                <c:pt idx="2">
                  <c:v>0.91886999999999996</c:v>
                </c:pt>
                <c:pt idx="3">
                  <c:v>0.95389999999999997</c:v>
                </c:pt>
              </c:numCache>
            </c:numRef>
          </c:val>
          <c:extLst>
            <c:ext xmlns:c16="http://schemas.microsoft.com/office/drawing/2014/chart" uri="{C3380CC4-5D6E-409C-BE32-E72D297353CC}">
              <c16:uniqueId val="{00000003-30BF-4379-BC83-3CFB12ABE647}"/>
            </c:ext>
          </c:extLst>
        </c:ser>
        <c:dLbls>
          <c:showLegendKey val="0"/>
          <c:showVal val="0"/>
          <c:showCatName val="0"/>
          <c:showSerName val="0"/>
          <c:showPercent val="0"/>
          <c:showBubbleSize val="0"/>
        </c:dLbls>
        <c:gapWidth val="100"/>
        <c:overlap val="-24"/>
        <c:axId val="1445699679"/>
        <c:axId val="1444899455"/>
      </c:barChart>
      <c:catAx>
        <c:axId val="1445699679"/>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3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444899455"/>
        <c:crosses val="autoZero"/>
        <c:auto val="1"/>
        <c:lblAlgn val="ctr"/>
        <c:lblOffset val="100"/>
        <c:noMultiLvlLbl val="0"/>
      </c:catAx>
      <c:valAx>
        <c:axId val="1444899455"/>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4456996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99582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16462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35021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84707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02523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75427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48549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07781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45305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69738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3099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4/24/2024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31363605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00210" y="235938"/>
            <a:ext cx="8791575" cy="1148545"/>
          </a:xfrm>
        </p:spPr>
        <p:txBody>
          <a:bodyPr>
            <a:normAutofit/>
          </a:bodyPr>
          <a:lstStyle/>
          <a:p>
            <a:r>
              <a:rPr lang="en-US" sz="3100" b="1" dirty="0">
                <a:latin typeface="Times New Roman"/>
                <a:cs typeface="Times New Roman"/>
              </a:rPr>
              <a:t>DIABETIC RETINOPATHY DETECTION USING DEEP LEARNING</a:t>
            </a:r>
          </a:p>
        </p:txBody>
      </p:sp>
      <p:sp>
        <p:nvSpPr>
          <p:cNvPr id="3" name="Subtitle 2"/>
          <p:cNvSpPr>
            <a:spLocks noGrp="1"/>
          </p:cNvSpPr>
          <p:nvPr>
            <p:ph type="subTitle" idx="1"/>
          </p:nvPr>
        </p:nvSpPr>
        <p:spPr>
          <a:xfrm>
            <a:off x="1700212" y="3053307"/>
            <a:ext cx="8791575" cy="3231156"/>
          </a:xfrm>
        </p:spPr>
        <p:txBody>
          <a:bodyPr vert="horz" lIns="91440" tIns="45720" rIns="91440" bIns="45720" rtlCol="0" anchor="t">
            <a:norm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Department of </a:t>
            </a:r>
            <a:r>
              <a:rPr lang="en-US" sz="2800" b="1" dirty="0">
                <a:latin typeface="Times New Roman" panose="02020603050405020304" pitchFamily="18" charset="0"/>
                <a:cs typeface="Times New Roman" panose="02020603050405020304" pitchFamily="18" charset="0"/>
              </a:rPr>
              <a:t>Artificial Intelligence and </a:t>
            </a:r>
            <a:r>
              <a:rPr lang="en-US" sz="2800" b="1">
                <a:latin typeface="Times New Roman" panose="02020603050405020304" pitchFamily="18" charset="0"/>
                <a:cs typeface="Times New Roman" panose="02020603050405020304" pitchFamily="18" charset="0"/>
              </a:rPr>
              <a:t>Data Science</a:t>
            </a:r>
            <a:endParaRPr lang="en-IN" sz="2800" b="1" dirty="0">
              <a:solidFill>
                <a:schemeClr val="tx1"/>
              </a:solidFill>
              <a:latin typeface="Times New Roman" panose="02020603050405020304" pitchFamily="18" charset="0"/>
              <a:cs typeface="Times New Roman" panose="02020603050405020304" pitchFamily="18" charset="0"/>
            </a:endParaRPr>
          </a:p>
          <a:p>
            <a:pPr algn="ctr"/>
            <a:r>
              <a:rPr lang="en-US" sz="1800" dirty="0">
                <a:solidFill>
                  <a:schemeClr val="tx1"/>
                </a:solidFill>
                <a:latin typeface="Times New Roman" panose="02020603050405020304" pitchFamily="18" charset="0"/>
                <a:cs typeface="Times New Roman" panose="02020603050405020304" pitchFamily="18" charset="0"/>
              </a:rPr>
              <a:t>Under the guidance of</a:t>
            </a:r>
          </a:p>
          <a:p>
            <a:pPr algn="ctr"/>
            <a:r>
              <a:rPr lang="en-US" b="1" dirty="0">
                <a:latin typeface="Times New Roman" panose="02020603050405020304" pitchFamily="18" charset="0"/>
                <a:cs typeface="Times New Roman" panose="02020603050405020304" pitchFamily="18" charset="0"/>
              </a:rPr>
              <a:t>Mrs. K. Bhanu</a:t>
            </a:r>
            <a:endParaRPr lang="en-US" sz="1800" dirty="0">
              <a:latin typeface="Times New Roman" panose="02020603050405020304" pitchFamily="18" charset="0"/>
              <a:cs typeface="Times New Roman" panose="02020603050405020304" pitchFamily="18" charset="0"/>
            </a:endParaRPr>
          </a:p>
          <a:p>
            <a:pPr algn="ctr"/>
            <a:r>
              <a:rPr lang="en-US" sz="1800" dirty="0">
                <a:solidFill>
                  <a:schemeClr val="tx1"/>
                </a:solidFill>
                <a:latin typeface="Times New Roman" panose="02020603050405020304" pitchFamily="18" charset="0"/>
                <a:cs typeface="Times New Roman" panose="02020603050405020304" pitchFamily="18" charset="0"/>
              </a:rPr>
              <a:t>By</a:t>
            </a:r>
            <a:endParaRPr lang="en-IN" sz="1800" b="1" dirty="0">
              <a:solidFill>
                <a:schemeClr val="tx1"/>
              </a:solidFill>
              <a:latin typeface="Times New Roman" panose="02020603050405020304" pitchFamily="18" charset="0"/>
              <a:cs typeface="Times New Roman" panose="02020603050405020304" pitchFamily="18" charset="0"/>
            </a:endParaRPr>
          </a:p>
          <a:p>
            <a:pPr algn="ctr"/>
            <a:r>
              <a:rPr lang="en-IN" sz="1800" b="1" dirty="0">
                <a:latin typeface="Times New Roman" panose="02020603050405020304" pitchFamily="18" charset="0"/>
                <a:cs typeface="Times New Roman" panose="02020603050405020304" pitchFamily="18" charset="0"/>
              </a:rPr>
              <a:t>G. Vamsi Krishna 		20481A5420</a:t>
            </a:r>
          </a:p>
          <a:p>
            <a:pPr algn="ctr"/>
            <a:r>
              <a:rPr lang="en-IN" sz="1800" b="1" dirty="0">
                <a:solidFill>
                  <a:schemeClr val="tx1"/>
                </a:solidFill>
                <a:latin typeface="Times New Roman" panose="02020603050405020304" pitchFamily="18" charset="0"/>
                <a:cs typeface="Times New Roman" panose="02020603050405020304" pitchFamily="18" charset="0"/>
              </a:rPr>
              <a:t>R</a:t>
            </a:r>
            <a:r>
              <a:rPr lang="en-IN" sz="1800" b="1" dirty="0">
                <a:latin typeface="Times New Roman" panose="02020603050405020304" pitchFamily="18" charset="0"/>
                <a:cs typeface="Times New Roman" panose="02020603050405020304" pitchFamily="18" charset="0"/>
              </a:rPr>
              <a:t>. Sai Nithin		20481A5448</a:t>
            </a:r>
          </a:p>
          <a:p>
            <a:pPr algn="ctr"/>
            <a:r>
              <a:rPr lang="en-IN" sz="1800" b="1" dirty="0">
                <a:solidFill>
                  <a:schemeClr val="tx1"/>
                </a:solidFill>
                <a:latin typeface="Times New Roman" panose="02020603050405020304" pitchFamily="18" charset="0"/>
                <a:cs typeface="Times New Roman" panose="02020603050405020304" pitchFamily="18" charset="0"/>
              </a:rPr>
              <a:t>V. Kondala Rao		204</a:t>
            </a:r>
            <a:r>
              <a:rPr lang="en-IN" sz="1800" b="1" dirty="0">
                <a:latin typeface="Times New Roman" panose="02020603050405020304" pitchFamily="18" charset="0"/>
                <a:cs typeface="Times New Roman" panose="02020603050405020304" pitchFamily="18" charset="0"/>
              </a:rPr>
              <a:t>81A5461</a:t>
            </a:r>
          </a:p>
          <a:p>
            <a:pPr algn="ctr"/>
            <a:r>
              <a:rPr lang="en-IN" sz="1800" b="1" dirty="0">
                <a:solidFill>
                  <a:schemeClr val="tx1"/>
                </a:solidFill>
                <a:latin typeface="Times New Roman" panose="02020603050405020304" pitchFamily="18" charset="0"/>
                <a:cs typeface="Times New Roman" panose="02020603050405020304" pitchFamily="18" charset="0"/>
              </a:rPr>
              <a:t>J. </a:t>
            </a:r>
            <a:r>
              <a:rPr lang="en-IN" sz="1800" b="1" dirty="0">
                <a:latin typeface="Times New Roman" panose="02020603050405020304" pitchFamily="18" charset="0"/>
                <a:cs typeface="Times New Roman" panose="02020603050405020304" pitchFamily="18" charset="0"/>
              </a:rPr>
              <a:t>Subash		20481A5422</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CD369DE-2070-D5F5-0105-04977791BE3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pic>
        <p:nvPicPr>
          <p:cNvPr id="7" name="Picture 6">
            <a:extLst>
              <a:ext uri="{FF2B5EF4-FFF2-40B4-BE49-F238E27FC236}">
                <a16:creationId xmlns:a16="http://schemas.microsoft.com/office/drawing/2014/main" id="{82258BDD-2AA9-6791-61E5-5596CAE34B0F}"/>
              </a:ext>
            </a:extLst>
          </p:cNvPr>
          <p:cNvPicPr>
            <a:picLocks noChangeAspect="1"/>
          </p:cNvPicPr>
          <p:nvPr/>
        </p:nvPicPr>
        <p:blipFill>
          <a:blip r:embed="rId2"/>
          <a:stretch>
            <a:fillRect/>
          </a:stretch>
        </p:blipFill>
        <p:spPr>
          <a:xfrm>
            <a:off x="5292680" y="1384483"/>
            <a:ext cx="1606637" cy="1599334"/>
          </a:xfrm>
          <a:prstGeom prst="rect">
            <a:avLst/>
          </a:prstGeom>
        </p:spPr>
      </p:pic>
    </p:spTree>
    <p:extLst>
      <p:ext uri="{BB962C8B-B14F-4D97-AF65-F5344CB8AC3E}">
        <p14:creationId xmlns:p14="http://schemas.microsoft.com/office/powerpoint/2010/main" val="1114948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2E5C9-78A9-FFD3-8E90-DF98F9ACC95D}"/>
              </a:ext>
            </a:extLst>
          </p:cNvPr>
          <p:cNvSpPr>
            <a:spLocks noGrp="1"/>
          </p:cNvSpPr>
          <p:nvPr>
            <p:ph type="title"/>
          </p:nvPr>
        </p:nvSpPr>
        <p:spPr>
          <a:xfrm>
            <a:off x="838200" y="382543"/>
            <a:ext cx="10515600" cy="706029"/>
          </a:xfrm>
        </p:spPr>
        <p:txBody>
          <a:bodyPr>
            <a:normAutofit/>
          </a:bodyPr>
          <a:lstStyle/>
          <a:p>
            <a:r>
              <a:rPr lang="en-IN" sz="3000" b="1" dirty="0">
                <a:latin typeface="Times New Roman" panose="02020603050405020304" pitchFamily="18" charset="0"/>
                <a:cs typeface="Times New Roman" panose="02020603050405020304" pitchFamily="18" charset="0"/>
              </a:rPr>
              <a:t>METHODOLOGY:</a:t>
            </a:r>
          </a:p>
        </p:txBody>
      </p:sp>
      <p:sp>
        <p:nvSpPr>
          <p:cNvPr id="5" name="TextBox 4">
            <a:extLst>
              <a:ext uri="{FF2B5EF4-FFF2-40B4-BE49-F238E27FC236}">
                <a16:creationId xmlns:a16="http://schemas.microsoft.com/office/drawing/2014/main" id="{4D4691AE-778B-BA44-8169-4005022E8ED7}"/>
              </a:ext>
            </a:extLst>
          </p:cNvPr>
          <p:cNvSpPr txBox="1"/>
          <p:nvPr/>
        </p:nvSpPr>
        <p:spPr>
          <a:xfrm>
            <a:off x="838200" y="1088572"/>
            <a:ext cx="10515600" cy="2831544"/>
          </a:xfrm>
          <a:prstGeom prst="rect">
            <a:avLst/>
          </a:prstGeom>
          <a:noFill/>
        </p:spPr>
        <p:txBody>
          <a:bodyPr wrap="square" rtlCol="0">
            <a:spAutoFit/>
          </a:bodyPr>
          <a:lstStyle/>
          <a:p>
            <a:pPr algn="just"/>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An emphasis on speed, precision, and real-time processing characterises the suggested method for identifying and managing diabetic retinopathy in retinal pictures. In order to improve the model's resilience and make the most of the available training data, the method makes use of </a:t>
            </a:r>
            <a:r>
              <a:rPr lang="en-IN" sz="2000" dirty="0" err="1">
                <a:effectLst/>
                <a:latin typeface="Times New Roman" panose="02020603050405020304" pitchFamily="18" charset="0"/>
                <a:ea typeface="Times New Roman" panose="02020603050405020304" pitchFamily="18" charset="0"/>
                <a:cs typeface="Times New Roman" panose="02020603050405020304" pitchFamily="18" charset="0"/>
              </a:rPr>
              <a:t>ImageDataGenerator</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for data augmentation. By applying random modifications to training images, this method enhances the generalisation capabilities of the model. The method also incorporates additional pre-trained models, such as ResNet50, VGG16, MobileNetV2, and EfficientB0, to further expand its capabilities. Using pre-trained weights from the ImageNet dataset speeds up training and improves model performance.</a:t>
            </a:r>
            <a:endParaRPr lang="en-IN" sz="2000"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C228E248-4209-BC41-48C7-CE1530D35B2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80161" y="3737145"/>
            <a:ext cx="9579428" cy="2831544"/>
          </a:xfrm>
          <a:prstGeom prst="rect">
            <a:avLst/>
          </a:prstGeom>
        </p:spPr>
      </p:pic>
    </p:spTree>
    <p:extLst>
      <p:ext uri="{BB962C8B-B14F-4D97-AF65-F5344CB8AC3E}">
        <p14:creationId xmlns:p14="http://schemas.microsoft.com/office/powerpoint/2010/main" val="201701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8DEB00-5D0C-4320-F677-62EFE35EE81F}"/>
              </a:ext>
            </a:extLst>
          </p:cNvPr>
          <p:cNvSpPr>
            <a:spLocks noGrp="1"/>
          </p:cNvSpPr>
          <p:nvPr>
            <p:ph type="title"/>
          </p:nvPr>
        </p:nvSpPr>
        <p:spPr>
          <a:xfrm>
            <a:off x="838200" y="382543"/>
            <a:ext cx="10515600" cy="706029"/>
          </a:xfrm>
        </p:spPr>
        <p:txBody>
          <a:bodyPr>
            <a:normAutofit/>
          </a:bodyPr>
          <a:lstStyle/>
          <a:p>
            <a:r>
              <a:rPr lang="en-IN" sz="3000" b="1" dirty="0">
                <a:latin typeface="Times New Roman" panose="02020603050405020304" pitchFamily="18" charset="0"/>
                <a:cs typeface="Times New Roman" panose="02020603050405020304" pitchFamily="18" charset="0"/>
              </a:rPr>
              <a:t>RESNET50:</a:t>
            </a:r>
          </a:p>
        </p:txBody>
      </p:sp>
      <p:pic>
        <p:nvPicPr>
          <p:cNvPr id="5" name="Picture 4">
            <a:extLst>
              <a:ext uri="{FF2B5EF4-FFF2-40B4-BE49-F238E27FC236}">
                <a16:creationId xmlns:a16="http://schemas.microsoft.com/office/drawing/2014/main" id="{E8BA6D91-BA11-DE03-0E31-0C3ECE9551F9}"/>
              </a:ext>
            </a:extLst>
          </p:cNvPr>
          <p:cNvPicPr/>
          <p:nvPr/>
        </p:nvPicPr>
        <p:blipFill>
          <a:blip r:embed="rId2">
            <a:extLst>
              <a:ext uri="{28A0092B-C50C-407E-A947-70E740481C1C}">
                <a14:useLocalDpi xmlns:a14="http://schemas.microsoft.com/office/drawing/2010/main" val="0"/>
              </a:ext>
            </a:extLst>
          </a:blip>
          <a:stretch>
            <a:fillRect/>
          </a:stretch>
        </p:blipFill>
        <p:spPr>
          <a:xfrm>
            <a:off x="2325188" y="4419567"/>
            <a:ext cx="7737565" cy="2055890"/>
          </a:xfrm>
          <a:prstGeom prst="rect">
            <a:avLst/>
          </a:prstGeom>
        </p:spPr>
      </p:pic>
      <p:sp>
        <p:nvSpPr>
          <p:cNvPr id="7" name="TextBox 6">
            <a:extLst>
              <a:ext uri="{FF2B5EF4-FFF2-40B4-BE49-F238E27FC236}">
                <a16:creationId xmlns:a16="http://schemas.microsoft.com/office/drawing/2014/main" id="{F098C86C-CE3D-596C-D507-6ABE87CF4064}"/>
              </a:ext>
            </a:extLst>
          </p:cNvPr>
          <p:cNvSpPr txBox="1"/>
          <p:nvPr/>
        </p:nvSpPr>
        <p:spPr>
          <a:xfrm>
            <a:off x="838200" y="1169020"/>
            <a:ext cx="10515600" cy="3170099"/>
          </a:xfrm>
          <a:prstGeom prst="rect">
            <a:avLst/>
          </a:prstGeom>
          <a:noFill/>
        </p:spPr>
        <p:txBody>
          <a:bodyPr wrap="square">
            <a:spAutoFit/>
          </a:bodyPr>
          <a:lstStyle/>
          <a:p>
            <a:pPr algn="just">
              <a:buFont typeface="+mj-lt"/>
              <a:buAutoNum type="arabicPeriod"/>
            </a:pPr>
            <a:r>
              <a:rPr lang="en-US" sz="2000" b="1" i="0" dirty="0">
                <a:effectLst/>
                <a:latin typeface="Times New Roman" panose="02020603050405020304" pitchFamily="18" charset="0"/>
                <a:cs typeface="Times New Roman" panose="02020603050405020304" pitchFamily="18" charset="0"/>
              </a:rPr>
              <a:t>Feature Extraction</a:t>
            </a:r>
            <a:r>
              <a:rPr lang="en-US" sz="2000" b="0" i="0" dirty="0">
                <a:effectLst/>
                <a:latin typeface="Times New Roman" panose="02020603050405020304" pitchFamily="18" charset="0"/>
                <a:cs typeface="Times New Roman" panose="02020603050405020304" pitchFamily="18" charset="0"/>
              </a:rPr>
              <a:t>: ResNet50's initial layers extract low-level features such as edges and textures from fundus images, crucial for capturing unique retinal lesions in diabetic retinopathy.</a:t>
            </a:r>
          </a:p>
          <a:p>
            <a:pPr algn="just">
              <a:buFont typeface="+mj-lt"/>
              <a:buAutoNum type="arabicPeriod"/>
            </a:pPr>
            <a:r>
              <a:rPr lang="en-US" sz="2000" b="1" i="0" dirty="0">
                <a:effectLst/>
                <a:latin typeface="Times New Roman" panose="02020603050405020304" pitchFamily="18" charset="0"/>
                <a:cs typeface="Times New Roman" panose="02020603050405020304" pitchFamily="18" charset="0"/>
              </a:rPr>
              <a:t>Hierarchical Representation</a:t>
            </a:r>
            <a:r>
              <a:rPr lang="en-US" sz="2000" b="0" i="0" dirty="0">
                <a:effectLst/>
                <a:latin typeface="Times New Roman" panose="02020603050405020304" pitchFamily="18" charset="0"/>
                <a:cs typeface="Times New Roman" panose="02020603050405020304" pitchFamily="18" charset="0"/>
              </a:rPr>
              <a:t>: As the network progresses, deeper layers learn increasingly abstract features, enabling discrimination between different severity stages of diabetic retinopathy.</a:t>
            </a:r>
          </a:p>
          <a:p>
            <a:pPr algn="just">
              <a:buFont typeface="+mj-lt"/>
              <a:buAutoNum type="arabicPeriod"/>
            </a:pPr>
            <a:r>
              <a:rPr lang="en-US" sz="2000" b="1" i="0" dirty="0">
                <a:effectLst/>
                <a:latin typeface="Times New Roman" panose="02020603050405020304" pitchFamily="18" charset="0"/>
                <a:cs typeface="Times New Roman" panose="02020603050405020304" pitchFamily="18" charset="0"/>
              </a:rPr>
              <a:t>Transfer Learning</a:t>
            </a:r>
            <a:r>
              <a:rPr lang="en-US" sz="2000" b="0" i="0" dirty="0">
                <a:effectLst/>
                <a:latin typeface="Times New Roman" panose="02020603050405020304" pitchFamily="18" charset="0"/>
                <a:cs typeface="Times New Roman" panose="02020603050405020304" pitchFamily="18" charset="0"/>
              </a:rPr>
              <a:t>: Pre-trained ResNet50 models, initially trained on large-scale datasets like ImageNet, can be fine-tuned on diabetic retinopathy data to adapt learned features to retinal pathology characteristics.</a:t>
            </a:r>
          </a:p>
          <a:p>
            <a:pPr algn="just">
              <a:buFont typeface="+mj-lt"/>
              <a:buAutoNum type="arabicPeriod"/>
            </a:pPr>
            <a:r>
              <a:rPr lang="en-US" sz="2000" b="1" i="0" dirty="0">
                <a:effectLst/>
                <a:latin typeface="Times New Roman" panose="02020603050405020304" pitchFamily="18" charset="0"/>
                <a:cs typeface="Times New Roman" panose="02020603050405020304" pitchFamily="18" charset="0"/>
              </a:rPr>
              <a:t>Classification</a:t>
            </a:r>
            <a:r>
              <a:rPr lang="en-US" sz="2000" b="0" i="0" dirty="0">
                <a:effectLst/>
                <a:latin typeface="Times New Roman" panose="02020603050405020304" pitchFamily="18" charset="0"/>
                <a:cs typeface="Times New Roman" panose="02020603050405020304" pitchFamily="18" charset="0"/>
              </a:rPr>
              <a:t>: The final layers of ResNet50 facilitate classification of fundus images into severity categories (e.g., mild, moderate, severe, proliferative), providing automated diagnosis and risk assessment.</a:t>
            </a:r>
          </a:p>
        </p:txBody>
      </p:sp>
    </p:spTree>
    <p:extLst>
      <p:ext uri="{BB962C8B-B14F-4D97-AF65-F5344CB8AC3E}">
        <p14:creationId xmlns:p14="http://schemas.microsoft.com/office/powerpoint/2010/main" val="4154235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326DA7-FE54-58F2-0D5F-43D31C858D53}"/>
              </a:ext>
            </a:extLst>
          </p:cNvPr>
          <p:cNvSpPr>
            <a:spLocks noGrp="1"/>
          </p:cNvSpPr>
          <p:nvPr>
            <p:ph type="title"/>
          </p:nvPr>
        </p:nvSpPr>
        <p:spPr>
          <a:xfrm>
            <a:off x="838200" y="382543"/>
            <a:ext cx="10515600" cy="706029"/>
          </a:xfrm>
        </p:spPr>
        <p:txBody>
          <a:bodyPr>
            <a:normAutofit/>
          </a:bodyPr>
          <a:lstStyle/>
          <a:p>
            <a:r>
              <a:rPr lang="en-IN" sz="3000" b="1" dirty="0">
                <a:latin typeface="Times New Roman" panose="02020603050405020304" pitchFamily="18" charset="0"/>
                <a:cs typeface="Times New Roman" panose="02020603050405020304" pitchFamily="18" charset="0"/>
              </a:rPr>
              <a:t>VGG16:</a:t>
            </a:r>
          </a:p>
        </p:txBody>
      </p:sp>
      <p:sp>
        <p:nvSpPr>
          <p:cNvPr id="6" name="TextBox 5">
            <a:extLst>
              <a:ext uri="{FF2B5EF4-FFF2-40B4-BE49-F238E27FC236}">
                <a16:creationId xmlns:a16="http://schemas.microsoft.com/office/drawing/2014/main" id="{CFE6A69C-EFCD-27BE-818A-A339B0EF0221}"/>
              </a:ext>
            </a:extLst>
          </p:cNvPr>
          <p:cNvSpPr txBox="1"/>
          <p:nvPr/>
        </p:nvSpPr>
        <p:spPr>
          <a:xfrm>
            <a:off x="838200" y="999369"/>
            <a:ext cx="10515600" cy="2246769"/>
          </a:xfrm>
          <a:prstGeom prst="rect">
            <a:avLst/>
          </a:prstGeom>
          <a:noFill/>
        </p:spPr>
        <p:txBody>
          <a:bodyPr wrap="square">
            <a:spAutoFit/>
          </a:bodyPr>
          <a:lstStyle/>
          <a:p>
            <a:pPr algn="just"/>
            <a:r>
              <a:rPr lang="en-IN" sz="2000" dirty="0">
                <a:effectLst/>
                <a:latin typeface="Times New Roman" panose="02020603050405020304" pitchFamily="18" charset="0"/>
                <a:ea typeface="Times New Roman" panose="02020603050405020304" pitchFamily="18" charset="0"/>
              </a:rPr>
              <a:t>One of the most effective and straightforward deep learning models is the VGG16 (Visual Geometry Group 16) architecture. VGG16, which consists of 16 layers, uses 3x3 convolutional filters with small strides and max-pooling layers. Especially, VGG models like VGG16 are praised for their strong feature extraction powers. Because of its repeating and layered layer architecture, VGG16 is a popular choice for a variety of computer vision tasks, especially in medical picture analysis.VGG16 is utilised in the particular context of the previously mentioned project for classification tasks pertaining to diabetic retinopathy.</a:t>
            </a:r>
            <a:endParaRPr lang="en-IN" sz="2000" dirty="0"/>
          </a:p>
        </p:txBody>
      </p:sp>
      <p:pic>
        <p:nvPicPr>
          <p:cNvPr id="7" name="image20.png">
            <a:extLst>
              <a:ext uri="{FF2B5EF4-FFF2-40B4-BE49-F238E27FC236}">
                <a16:creationId xmlns:a16="http://schemas.microsoft.com/office/drawing/2014/main" id="{F95CCF86-F094-F0A3-5D53-A9198692C62A}"/>
              </a:ext>
            </a:extLst>
          </p:cNvPr>
          <p:cNvPicPr/>
          <p:nvPr/>
        </p:nvPicPr>
        <p:blipFill>
          <a:blip r:embed="rId2"/>
          <a:srcRect/>
          <a:stretch>
            <a:fillRect/>
          </a:stretch>
        </p:blipFill>
        <p:spPr>
          <a:xfrm>
            <a:off x="2749732" y="3246138"/>
            <a:ext cx="5943600" cy="3543300"/>
          </a:xfrm>
          <a:prstGeom prst="rect">
            <a:avLst/>
          </a:prstGeom>
          <a:ln/>
        </p:spPr>
      </p:pic>
    </p:spTree>
    <p:extLst>
      <p:ext uri="{BB962C8B-B14F-4D97-AF65-F5344CB8AC3E}">
        <p14:creationId xmlns:p14="http://schemas.microsoft.com/office/powerpoint/2010/main" val="2374805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17CF43-B404-B9DB-57A2-B8CBE1C833B5}"/>
              </a:ext>
            </a:extLst>
          </p:cNvPr>
          <p:cNvSpPr>
            <a:spLocks noGrp="1"/>
          </p:cNvSpPr>
          <p:nvPr>
            <p:ph type="title"/>
          </p:nvPr>
        </p:nvSpPr>
        <p:spPr>
          <a:xfrm>
            <a:off x="838200" y="382543"/>
            <a:ext cx="10515600" cy="706029"/>
          </a:xfrm>
        </p:spPr>
        <p:txBody>
          <a:bodyPr>
            <a:normAutofit/>
          </a:bodyPr>
          <a:lstStyle/>
          <a:p>
            <a:r>
              <a:rPr lang="en-IN" sz="3000" b="1" dirty="0">
                <a:latin typeface="Times New Roman" panose="02020603050405020304" pitchFamily="18" charset="0"/>
                <a:cs typeface="Times New Roman" panose="02020603050405020304" pitchFamily="18" charset="0"/>
              </a:rPr>
              <a:t>MOBILE NET V2:</a:t>
            </a:r>
          </a:p>
        </p:txBody>
      </p:sp>
      <p:sp>
        <p:nvSpPr>
          <p:cNvPr id="8" name="TextBox 7">
            <a:extLst>
              <a:ext uri="{FF2B5EF4-FFF2-40B4-BE49-F238E27FC236}">
                <a16:creationId xmlns:a16="http://schemas.microsoft.com/office/drawing/2014/main" id="{4C2421C0-CE47-4E13-88AE-4FCF0210A14F}"/>
              </a:ext>
            </a:extLst>
          </p:cNvPr>
          <p:cNvSpPr txBox="1"/>
          <p:nvPr/>
        </p:nvSpPr>
        <p:spPr>
          <a:xfrm>
            <a:off x="838200" y="1088572"/>
            <a:ext cx="10515600" cy="2523768"/>
          </a:xfrm>
          <a:prstGeom prst="rect">
            <a:avLst/>
          </a:prstGeom>
          <a:noFill/>
        </p:spPr>
        <p:txBody>
          <a:bodyPr wrap="square">
            <a:spAutoFit/>
          </a:bodyPr>
          <a:lstStyle/>
          <a:p>
            <a:pPr algn="just"/>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An important tool in the context of the endeavour in concern is MobileNetV2, an extension of the MobileNet architecture created especially for embedded and mobile vision applications. Because of its efficient and lightweight architecture, MobileNetV2 is especially useful for mobile devices that operate in contexts with limited resources. Especially in healthcare applications, its efficiency is critical for real-time photo analysis. MobileNetV2 is a logical candidate for implementing AI-driven diagnostic tools in the medical area because of its versatility and resource-friendly nature, particularly in the project's focus on diabetic retinopathy classification.</a:t>
            </a:r>
            <a:endParaRPr lang="en-IN" sz="2000"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n-IN" dirty="0"/>
          </a:p>
        </p:txBody>
      </p:sp>
      <p:pic>
        <p:nvPicPr>
          <p:cNvPr id="9" name="image5.png">
            <a:extLst>
              <a:ext uri="{FF2B5EF4-FFF2-40B4-BE49-F238E27FC236}">
                <a16:creationId xmlns:a16="http://schemas.microsoft.com/office/drawing/2014/main" id="{D0649F63-D6A1-0DCB-844C-643FACB5422B}"/>
              </a:ext>
            </a:extLst>
          </p:cNvPr>
          <p:cNvPicPr/>
          <p:nvPr/>
        </p:nvPicPr>
        <p:blipFill>
          <a:blip r:embed="rId2"/>
          <a:srcRect/>
          <a:stretch>
            <a:fillRect/>
          </a:stretch>
        </p:blipFill>
        <p:spPr>
          <a:xfrm>
            <a:off x="2836816" y="3428999"/>
            <a:ext cx="6368143" cy="2858589"/>
          </a:xfrm>
          <a:prstGeom prst="rect">
            <a:avLst/>
          </a:prstGeom>
          <a:ln/>
        </p:spPr>
      </p:pic>
    </p:spTree>
    <p:extLst>
      <p:ext uri="{BB962C8B-B14F-4D97-AF65-F5344CB8AC3E}">
        <p14:creationId xmlns:p14="http://schemas.microsoft.com/office/powerpoint/2010/main" val="845378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1C0123-6903-6BE0-1C69-907B9B1DBC2F}"/>
              </a:ext>
            </a:extLst>
          </p:cNvPr>
          <p:cNvSpPr>
            <a:spLocks noGrp="1"/>
          </p:cNvSpPr>
          <p:nvPr>
            <p:ph type="title"/>
          </p:nvPr>
        </p:nvSpPr>
        <p:spPr>
          <a:xfrm>
            <a:off x="838200" y="382543"/>
            <a:ext cx="10515600" cy="706029"/>
          </a:xfrm>
        </p:spPr>
        <p:txBody>
          <a:bodyPr>
            <a:normAutofit/>
          </a:bodyPr>
          <a:lstStyle/>
          <a:p>
            <a:r>
              <a:rPr lang="en-IN" sz="3000" b="1" dirty="0">
                <a:latin typeface="Times New Roman" panose="02020603050405020304" pitchFamily="18" charset="0"/>
                <a:cs typeface="Times New Roman" panose="02020603050405020304" pitchFamily="18" charset="0"/>
              </a:rPr>
              <a:t>EFFICIENT NET B0:</a:t>
            </a:r>
          </a:p>
        </p:txBody>
      </p:sp>
      <p:sp>
        <p:nvSpPr>
          <p:cNvPr id="6" name="TextBox 5">
            <a:extLst>
              <a:ext uri="{FF2B5EF4-FFF2-40B4-BE49-F238E27FC236}">
                <a16:creationId xmlns:a16="http://schemas.microsoft.com/office/drawing/2014/main" id="{72B50627-CC9C-DA63-6145-0E21ECF2D510}"/>
              </a:ext>
            </a:extLst>
          </p:cNvPr>
          <p:cNvSpPr txBox="1"/>
          <p:nvPr/>
        </p:nvSpPr>
        <p:spPr>
          <a:xfrm>
            <a:off x="838200" y="1014273"/>
            <a:ext cx="6477000" cy="5324535"/>
          </a:xfrm>
          <a:prstGeom prst="rect">
            <a:avLst/>
          </a:prstGeom>
          <a:noFill/>
        </p:spPr>
        <p:txBody>
          <a:bodyPr wrap="square">
            <a:spAutoFit/>
          </a:bodyPr>
          <a:lstStyle/>
          <a:p>
            <a:pPr algn="just"/>
            <a:r>
              <a:rPr lang="en-IN" sz="2000" dirty="0">
                <a:effectLst/>
                <a:latin typeface="Times New Roman" panose="02020603050405020304" pitchFamily="18" charset="0"/>
                <a:ea typeface="Times New Roman" panose="02020603050405020304" pitchFamily="18" charset="0"/>
              </a:rPr>
              <a:t>Within the family of EfficientNet models is the convolutional neural network  architecture known as EfficientNetB0. It has become well-known for its abilities in picture classification and feature extraction, among other computer vision applications. The architecture is made to maximise computational resources by balancing the model's width, depth, and resolution. This model uses 7 inverted residual blocks and Swish activation function. The reason why these models perform so well is because it does not solely focus on scaling for depth like the Res Net models. Here width, resolution and depth are all scaled in a compound manner leading to better results. This model servers as a base for the family of Efficient Net models that range from EfficientNet-B0 to EfficientNet-B7. The Efficient Net family of models is probably the most advance CNN architecture because it achieves high accuracy while using a considerably smaller number of parameters</a:t>
            </a:r>
            <a:endParaRPr lang="en-IN" sz="2000" dirty="0"/>
          </a:p>
        </p:txBody>
      </p:sp>
      <p:pic>
        <p:nvPicPr>
          <p:cNvPr id="7" name="Picture 6">
            <a:extLst>
              <a:ext uri="{FF2B5EF4-FFF2-40B4-BE49-F238E27FC236}">
                <a16:creationId xmlns:a16="http://schemas.microsoft.com/office/drawing/2014/main" id="{F4E55B22-ECFF-9117-BE09-4B9B5621FA9B}"/>
              </a:ext>
            </a:extLst>
          </p:cNvPr>
          <p:cNvPicPr/>
          <p:nvPr/>
        </p:nvPicPr>
        <p:blipFill>
          <a:blip r:embed="rId2" cstate="print">
            <a:extLst>
              <a:ext uri="{28A0092B-C50C-407E-A947-70E740481C1C}">
                <a14:useLocalDpi xmlns:a14="http://schemas.microsoft.com/office/drawing/2010/main" val="0"/>
              </a:ext>
            </a:extLst>
          </a:blip>
          <a:stretch>
            <a:fillRect/>
          </a:stretch>
        </p:blipFill>
        <p:spPr>
          <a:xfrm rot="5400000">
            <a:off x="6463303" y="1669869"/>
            <a:ext cx="6092914" cy="3518262"/>
          </a:xfrm>
          <a:prstGeom prst="rect">
            <a:avLst/>
          </a:prstGeom>
        </p:spPr>
      </p:pic>
    </p:spTree>
    <p:extLst>
      <p:ext uri="{BB962C8B-B14F-4D97-AF65-F5344CB8AC3E}">
        <p14:creationId xmlns:p14="http://schemas.microsoft.com/office/powerpoint/2010/main" val="182889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1A0BD7B-387C-1E94-AA0F-30809D733569}"/>
              </a:ext>
            </a:extLst>
          </p:cNvPr>
          <p:cNvSpPr>
            <a:spLocks noGrp="1"/>
          </p:cNvSpPr>
          <p:nvPr>
            <p:ph type="title"/>
          </p:nvPr>
        </p:nvSpPr>
        <p:spPr>
          <a:xfrm>
            <a:off x="838200" y="382543"/>
            <a:ext cx="10515600" cy="706029"/>
          </a:xfrm>
        </p:spPr>
        <p:txBody>
          <a:bodyPr>
            <a:normAutofit/>
          </a:bodyPr>
          <a:lstStyle/>
          <a:p>
            <a:r>
              <a:rPr lang="en-IN" sz="3000" b="1" dirty="0">
                <a:latin typeface="Times New Roman" panose="02020603050405020304" pitchFamily="18" charset="0"/>
                <a:cs typeface="Times New Roman" panose="02020603050405020304" pitchFamily="18" charset="0"/>
              </a:rPr>
              <a:t>RESULTS:</a:t>
            </a:r>
          </a:p>
        </p:txBody>
      </p:sp>
      <p:sp>
        <p:nvSpPr>
          <p:cNvPr id="6" name="TextBox 5">
            <a:extLst>
              <a:ext uri="{FF2B5EF4-FFF2-40B4-BE49-F238E27FC236}">
                <a16:creationId xmlns:a16="http://schemas.microsoft.com/office/drawing/2014/main" id="{59943D11-66B4-0376-642E-CBCCCDA41C8B}"/>
              </a:ext>
            </a:extLst>
          </p:cNvPr>
          <p:cNvSpPr txBox="1"/>
          <p:nvPr/>
        </p:nvSpPr>
        <p:spPr>
          <a:xfrm>
            <a:off x="838200" y="967559"/>
            <a:ext cx="10515599" cy="2862322"/>
          </a:xfrm>
          <a:prstGeom prst="rect">
            <a:avLst/>
          </a:prstGeom>
          <a:noFill/>
        </p:spPr>
        <p:txBody>
          <a:bodyPr wrap="square">
            <a:spAutoFit/>
          </a:bodyPr>
          <a:lstStyle/>
          <a:p>
            <a:pPr algn="just" hangingPunct="0"/>
            <a:r>
              <a:rPr lang="en-US" sz="2000" dirty="0">
                <a:effectLst/>
                <a:latin typeface="Times New Roman" panose="02020603050405020304" pitchFamily="18" charset="0"/>
                <a:ea typeface="Times New Roman" panose="02020603050405020304" pitchFamily="18" charset="0"/>
              </a:rPr>
              <a:t>Of the four architectures used it is clear that shown in Table 2 and Fig. 8, EfficientNetB0 had the best accuracy (95.39%) in the context of classifying diabetic retinopathy. It was expected to perform better because it was the newest and most advanced architecture. Additionally, ResNet50, VGG16, and MobileNetV2 demonstrated exceptional accuracy, consistently averaging 91%. Notably, MobileNetV2 demonstrated its effectiveness with a noteworthy accuracy of 91.88% using the fewest parameters. Nonetheless, VGG16 encountered difficulties in correctly detecting diabetic retinopathy, which may have been related to the small dataset consisting of MRI images from three different perspectives (sagittal, coronal, and axial). The comparatively small number of photos for each view and class limited the model's ability to learn.</a:t>
            </a:r>
            <a:endParaRPr lang="en-IN" sz="2000" dirty="0">
              <a:effectLst/>
              <a:latin typeface="Times New Roman" panose="02020603050405020304" pitchFamily="18" charset="0"/>
              <a:ea typeface="Times New Roman" panose="02020603050405020304" pitchFamily="18" charset="0"/>
            </a:endParaRPr>
          </a:p>
        </p:txBody>
      </p:sp>
      <p:graphicFrame>
        <p:nvGraphicFramePr>
          <p:cNvPr id="7" name="Table 6">
            <a:extLst>
              <a:ext uri="{FF2B5EF4-FFF2-40B4-BE49-F238E27FC236}">
                <a16:creationId xmlns:a16="http://schemas.microsoft.com/office/drawing/2014/main" id="{002BBD0B-9191-71E0-47ED-5EB0DBD1C9B8}"/>
              </a:ext>
            </a:extLst>
          </p:cNvPr>
          <p:cNvGraphicFramePr>
            <a:graphicFrameLocks noGrp="1"/>
          </p:cNvGraphicFramePr>
          <p:nvPr>
            <p:extLst>
              <p:ext uri="{D42A27DB-BD31-4B8C-83A1-F6EECF244321}">
                <p14:modId xmlns:p14="http://schemas.microsoft.com/office/powerpoint/2010/main" val="1798943486"/>
              </p:ext>
            </p:extLst>
          </p:nvPr>
        </p:nvGraphicFramePr>
        <p:xfrm>
          <a:off x="838200" y="3829881"/>
          <a:ext cx="10515600" cy="2645575"/>
        </p:xfrm>
        <a:graphic>
          <a:graphicData uri="http://schemas.openxmlformats.org/drawingml/2006/table">
            <a:tbl>
              <a:tblPr firstRow="1" firstCol="1" bandRow="1">
                <a:tableStyleId>{5C22544A-7EE6-4342-B048-85BDC9FD1C3A}</a:tableStyleId>
              </a:tblPr>
              <a:tblGrid>
                <a:gridCol w="2910718">
                  <a:extLst>
                    <a:ext uri="{9D8B030D-6E8A-4147-A177-3AD203B41FA5}">
                      <a16:colId xmlns:a16="http://schemas.microsoft.com/office/drawing/2014/main" val="3733141246"/>
                    </a:ext>
                  </a:extLst>
                </a:gridCol>
                <a:gridCol w="1892808">
                  <a:extLst>
                    <a:ext uri="{9D8B030D-6E8A-4147-A177-3AD203B41FA5}">
                      <a16:colId xmlns:a16="http://schemas.microsoft.com/office/drawing/2014/main" val="98511170"/>
                    </a:ext>
                  </a:extLst>
                </a:gridCol>
                <a:gridCol w="1892808">
                  <a:extLst>
                    <a:ext uri="{9D8B030D-6E8A-4147-A177-3AD203B41FA5}">
                      <a16:colId xmlns:a16="http://schemas.microsoft.com/office/drawing/2014/main" val="3115474143"/>
                    </a:ext>
                  </a:extLst>
                </a:gridCol>
                <a:gridCol w="1892808">
                  <a:extLst>
                    <a:ext uri="{9D8B030D-6E8A-4147-A177-3AD203B41FA5}">
                      <a16:colId xmlns:a16="http://schemas.microsoft.com/office/drawing/2014/main" val="1873210918"/>
                    </a:ext>
                  </a:extLst>
                </a:gridCol>
                <a:gridCol w="1926458">
                  <a:extLst>
                    <a:ext uri="{9D8B030D-6E8A-4147-A177-3AD203B41FA5}">
                      <a16:colId xmlns:a16="http://schemas.microsoft.com/office/drawing/2014/main" val="1458999303"/>
                    </a:ext>
                  </a:extLst>
                </a:gridCol>
              </a:tblGrid>
              <a:tr h="529115">
                <a:tc>
                  <a:txBody>
                    <a:bodyPr/>
                    <a:lstStyle/>
                    <a:p>
                      <a:pPr indent="144145" algn="ctr" hangingPunct="0">
                        <a:lnSpc>
                          <a:spcPts val="1200"/>
                        </a:lnSpc>
                      </a:pPr>
                      <a:r>
                        <a:rPr lang="en-US" sz="1800" kern="100" dirty="0">
                          <a:effectLst/>
                          <a:latin typeface="Times New Roman" panose="02020603050405020304" pitchFamily="18" charset="0"/>
                          <a:cs typeface="Times New Roman" panose="02020603050405020304" pitchFamily="18" charset="0"/>
                        </a:rPr>
                        <a:t>Model Name</a:t>
                      </a:r>
                      <a:endPar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tc>
                  <a:txBody>
                    <a:bodyPr/>
                    <a:lstStyle/>
                    <a:p>
                      <a:pPr indent="144145" algn="ctr" hangingPunct="0">
                        <a:lnSpc>
                          <a:spcPts val="1200"/>
                        </a:lnSpc>
                      </a:pPr>
                      <a:r>
                        <a:rPr lang="en-US" sz="1800" kern="100">
                          <a:effectLst/>
                          <a:latin typeface="Times New Roman" panose="02020603050405020304" pitchFamily="18" charset="0"/>
                          <a:cs typeface="Times New Roman" panose="02020603050405020304" pitchFamily="18" charset="0"/>
                        </a:rPr>
                        <a:t>Precision</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tc>
                  <a:txBody>
                    <a:bodyPr/>
                    <a:lstStyle/>
                    <a:p>
                      <a:pPr indent="144145" algn="ctr" hangingPunct="0">
                        <a:lnSpc>
                          <a:spcPts val="1200"/>
                        </a:lnSpc>
                      </a:pPr>
                      <a:r>
                        <a:rPr lang="en-US" sz="1800" kern="100">
                          <a:effectLst/>
                          <a:latin typeface="Times New Roman" panose="02020603050405020304" pitchFamily="18" charset="0"/>
                          <a:cs typeface="Times New Roman" panose="02020603050405020304" pitchFamily="18" charset="0"/>
                        </a:rPr>
                        <a:t>Recall</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tc>
                  <a:txBody>
                    <a:bodyPr/>
                    <a:lstStyle/>
                    <a:p>
                      <a:pPr indent="144145" algn="ctr" hangingPunct="0">
                        <a:lnSpc>
                          <a:spcPts val="1200"/>
                        </a:lnSpc>
                      </a:pPr>
                      <a:r>
                        <a:rPr lang="en-US" sz="1800" kern="100">
                          <a:effectLst/>
                          <a:latin typeface="Times New Roman" panose="02020603050405020304" pitchFamily="18" charset="0"/>
                          <a:cs typeface="Times New Roman" panose="02020603050405020304" pitchFamily="18" charset="0"/>
                        </a:rPr>
                        <a:t>F1 Score</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tc>
                  <a:txBody>
                    <a:bodyPr/>
                    <a:lstStyle/>
                    <a:p>
                      <a:pPr indent="144145" algn="ctr" hangingPunct="0">
                        <a:lnSpc>
                          <a:spcPts val="1200"/>
                        </a:lnSpc>
                      </a:pPr>
                      <a:r>
                        <a:rPr lang="en-US" sz="1800" kern="100">
                          <a:effectLst/>
                          <a:latin typeface="Times New Roman" panose="02020603050405020304" pitchFamily="18" charset="0"/>
                          <a:cs typeface="Times New Roman" panose="02020603050405020304" pitchFamily="18" charset="0"/>
                        </a:rPr>
                        <a:t>Accuracy</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extLst>
                  <a:ext uri="{0D108BD9-81ED-4DB2-BD59-A6C34878D82A}">
                    <a16:rowId xmlns:a16="http://schemas.microsoft.com/office/drawing/2014/main" val="3291647178"/>
                  </a:ext>
                </a:extLst>
              </a:tr>
              <a:tr h="529115">
                <a:tc>
                  <a:txBody>
                    <a:bodyPr/>
                    <a:lstStyle/>
                    <a:p>
                      <a:pPr indent="144145" algn="ctr" hangingPunct="0">
                        <a:lnSpc>
                          <a:spcPts val="1200"/>
                        </a:lnSpc>
                      </a:pPr>
                      <a:r>
                        <a:rPr lang="en-US" sz="1800" kern="100" dirty="0" err="1">
                          <a:effectLst/>
                          <a:latin typeface="Times New Roman" panose="02020603050405020304" pitchFamily="18" charset="0"/>
                          <a:cs typeface="Times New Roman" panose="02020603050405020304" pitchFamily="18" charset="0"/>
                        </a:rPr>
                        <a:t>ResNet</a:t>
                      </a:r>
                      <a:r>
                        <a:rPr lang="en-US" sz="1800" kern="100" dirty="0">
                          <a:effectLst/>
                          <a:latin typeface="Times New Roman" panose="02020603050405020304" pitchFamily="18" charset="0"/>
                          <a:cs typeface="Times New Roman" panose="02020603050405020304" pitchFamily="18" charset="0"/>
                        </a:rPr>
                        <a:t> 50</a:t>
                      </a:r>
                      <a:endPar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tc>
                  <a:txBody>
                    <a:bodyPr/>
                    <a:lstStyle/>
                    <a:p>
                      <a:pPr indent="144145" algn="ctr" hangingPunct="0">
                        <a:lnSpc>
                          <a:spcPts val="1200"/>
                        </a:lnSpc>
                      </a:pPr>
                      <a:r>
                        <a:rPr lang="en-US" sz="1800" kern="100">
                          <a:effectLst/>
                          <a:latin typeface="Times New Roman" panose="02020603050405020304" pitchFamily="18" charset="0"/>
                          <a:cs typeface="Times New Roman" panose="02020603050405020304" pitchFamily="18" charset="0"/>
                        </a:rPr>
                        <a:t>0.926320</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tc>
                  <a:txBody>
                    <a:bodyPr/>
                    <a:lstStyle/>
                    <a:p>
                      <a:pPr indent="144145" algn="ctr" hangingPunct="0">
                        <a:lnSpc>
                          <a:spcPts val="1200"/>
                        </a:lnSpc>
                      </a:pPr>
                      <a:r>
                        <a:rPr lang="en-US" sz="1800" kern="100">
                          <a:effectLst/>
                          <a:latin typeface="Times New Roman" panose="02020603050405020304" pitchFamily="18" charset="0"/>
                          <a:cs typeface="Times New Roman" panose="02020603050405020304" pitchFamily="18" charset="0"/>
                        </a:rPr>
                        <a:t>0.924320</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tc>
                  <a:txBody>
                    <a:bodyPr/>
                    <a:lstStyle/>
                    <a:p>
                      <a:pPr indent="144145" algn="ctr" hangingPunct="0">
                        <a:lnSpc>
                          <a:spcPts val="1200"/>
                        </a:lnSpc>
                      </a:pPr>
                      <a:r>
                        <a:rPr lang="en-US" sz="1800" kern="100">
                          <a:effectLst/>
                          <a:latin typeface="Times New Roman" panose="02020603050405020304" pitchFamily="18" charset="0"/>
                          <a:cs typeface="Times New Roman" panose="02020603050405020304" pitchFamily="18" charset="0"/>
                        </a:rPr>
                        <a:t>0.933200</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tc>
                  <a:txBody>
                    <a:bodyPr/>
                    <a:lstStyle/>
                    <a:p>
                      <a:pPr indent="144145" algn="ctr" hangingPunct="0">
                        <a:lnSpc>
                          <a:spcPts val="1200"/>
                        </a:lnSpc>
                      </a:pPr>
                      <a:r>
                        <a:rPr lang="en-US" sz="1800" kern="100">
                          <a:effectLst/>
                          <a:latin typeface="Times New Roman" panose="02020603050405020304" pitchFamily="18" charset="0"/>
                          <a:cs typeface="Times New Roman" panose="02020603050405020304" pitchFamily="18" charset="0"/>
                        </a:rPr>
                        <a:t>0.933440</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extLst>
                  <a:ext uri="{0D108BD9-81ED-4DB2-BD59-A6C34878D82A}">
                    <a16:rowId xmlns:a16="http://schemas.microsoft.com/office/drawing/2014/main" val="2787408841"/>
                  </a:ext>
                </a:extLst>
              </a:tr>
              <a:tr h="529115">
                <a:tc>
                  <a:txBody>
                    <a:bodyPr/>
                    <a:lstStyle/>
                    <a:p>
                      <a:pPr indent="144145" algn="ctr" hangingPunct="0">
                        <a:lnSpc>
                          <a:spcPts val="1200"/>
                        </a:lnSpc>
                      </a:pPr>
                      <a:r>
                        <a:rPr lang="en-US" sz="1800" kern="100" dirty="0">
                          <a:effectLst/>
                          <a:latin typeface="Times New Roman" panose="02020603050405020304" pitchFamily="18" charset="0"/>
                          <a:cs typeface="Times New Roman" panose="02020603050405020304" pitchFamily="18" charset="0"/>
                        </a:rPr>
                        <a:t>VGG 16</a:t>
                      </a:r>
                      <a:endPar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tc>
                  <a:txBody>
                    <a:bodyPr/>
                    <a:lstStyle/>
                    <a:p>
                      <a:pPr indent="144145" algn="ctr" hangingPunct="0">
                        <a:lnSpc>
                          <a:spcPts val="1200"/>
                        </a:lnSpc>
                      </a:pPr>
                      <a:r>
                        <a:rPr lang="en-US" sz="1800" kern="100" dirty="0">
                          <a:effectLst/>
                          <a:latin typeface="Times New Roman" panose="02020603050405020304" pitchFamily="18" charset="0"/>
                          <a:cs typeface="Times New Roman" panose="02020603050405020304" pitchFamily="18" charset="0"/>
                        </a:rPr>
                        <a:t>0.894000</a:t>
                      </a:r>
                      <a:endPar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tc>
                  <a:txBody>
                    <a:bodyPr/>
                    <a:lstStyle/>
                    <a:p>
                      <a:pPr indent="144145" algn="ctr" hangingPunct="0">
                        <a:lnSpc>
                          <a:spcPts val="1200"/>
                        </a:lnSpc>
                      </a:pPr>
                      <a:r>
                        <a:rPr lang="en-US" sz="1800" kern="100">
                          <a:effectLst/>
                          <a:latin typeface="Times New Roman" panose="02020603050405020304" pitchFamily="18" charset="0"/>
                          <a:cs typeface="Times New Roman" panose="02020603050405020304" pitchFamily="18" charset="0"/>
                        </a:rPr>
                        <a:t>0.883330</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tc>
                  <a:txBody>
                    <a:bodyPr/>
                    <a:lstStyle/>
                    <a:p>
                      <a:pPr indent="144145" algn="ctr" hangingPunct="0">
                        <a:lnSpc>
                          <a:spcPts val="1200"/>
                        </a:lnSpc>
                      </a:pPr>
                      <a:r>
                        <a:rPr lang="en-US" sz="1800" kern="100">
                          <a:effectLst/>
                          <a:latin typeface="Times New Roman" panose="02020603050405020304" pitchFamily="18" charset="0"/>
                          <a:cs typeface="Times New Roman" panose="02020603050405020304" pitchFamily="18" charset="0"/>
                        </a:rPr>
                        <a:t>0.890040</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tc>
                  <a:txBody>
                    <a:bodyPr/>
                    <a:lstStyle/>
                    <a:p>
                      <a:pPr indent="144145" algn="ctr" hangingPunct="0">
                        <a:lnSpc>
                          <a:spcPts val="1200"/>
                        </a:lnSpc>
                      </a:pPr>
                      <a:r>
                        <a:rPr lang="en-US" sz="1800" kern="100">
                          <a:effectLst/>
                          <a:latin typeface="Times New Roman" panose="02020603050405020304" pitchFamily="18" charset="0"/>
                          <a:cs typeface="Times New Roman" panose="02020603050405020304" pitchFamily="18" charset="0"/>
                        </a:rPr>
                        <a:t>0.897730</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extLst>
                  <a:ext uri="{0D108BD9-81ED-4DB2-BD59-A6C34878D82A}">
                    <a16:rowId xmlns:a16="http://schemas.microsoft.com/office/drawing/2014/main" val="3750949164"/>
                  </a:ext>
                </a:extLst>
              </a:tr>
              <a:tr h="529115">
                <a:tc>
                  <a:txBody>
                    <a:bodyPr/>
                    <a:lstStyle/>
                    <a:p>
                      <a:pPr indent="144145" algn="ctr" hangingPunct="0">
                        <a:lnSpc>
                          <a:spcPts val="1200"/>
                        </a:lnSpc>
                      </a:pPr>
                      <a:r>
                        <a:rPr lang="en-US" sz="1800" kern="100">
                          <a:effectLst/>
                          <a:latin typeface="Times New Roman" panose="02020603050405020304" pitchFamily="18" charset="0"/>
                          <a:cs typeface="Times New Roman" panose="02020603050405020304" pitchFamily="18" charset="0"/>
                        </a:rPr>
                        <a:t>MobileNet</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tc>
                  <a:txBody>
                    <a:bodyPr/>
                    <a:lstStyle/>
                    <a:p>
                      <a:pPr indent="144145" algn="ctr" hangingPunct="0">
                        <a:lnSpc>
                          <a:spcPts val="1200"/>
                        </a:lnSpc>
                      </a:pPr>
                      <a:r>
                        <a:rPr lang="en-US" sz="1800" kern="100" dirty="0">
                          <a:effectLst/>
                          <a:latin typeface="Times New Roman" panose="02020603050405020304" pitchFamily="18" charset="0"/>
                          <a:cs typeface="Times New Roman" panose="02020603050405020304" pitchFamily="18" charset="0"/>
                        </a:rPr>
                        <a:t>0.945450</a:t>
                      </a:r>
                      <a:endPar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tc>
                  <a:txBody>
                    <a:bodyPr/>
                    <a:lstStyle/>
                    <a:p>
                      <a:pPr indent="144145" algn="ctr" hangingPunct="0">
                        <a:lnSpc>
                          <a:spcPts val="1200"/>
                        </a:lnSpc>
                      </a:pPr>
                      <a:r>
                        <a:rPr lang="en-US" sz="1800" kern="100">
                          <a:effectLst/>
                          <a:latin typeface="Times New Roman" panose="02020603050405020304" pitchFamily="18" charset="0"/>
                          <a:cs typeface="Times New Roman" panose="02020603050405020304" pitchFamily="18" charset="0"/>
                        </a:rPr>
                        <a:t>0.919900</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tc>
                  <a:txBody>
                    <a:bodyPr/>
                    <a:lstStyle/>
                    <a:p>
                      <a:pPr indent="144145" algn="ctr" hangingPunct="0">
                        <a:lnSpc>
                          <a:spcPts val="1200"/>
                        </a:lnSpc>
                      </a:pPr>
                      <a:r>
                        <a:rPr lang="en-US" sz="1800" kern="100">
                          <a:effectLst/>
                          <a:latin typeface="Times New Roman" panose="02020603050405020304" pitchFamily="18" charset="0"/>
                          <a:cs typeface="Times New Roman" panose="02020603050405020304" pitchFamily="18" charset="0"/>
                        </a:rPr>
                        <a:t>0.915320</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tc>
                  <a:txBody>
                    <a:bodyPr/>
                    <a:lstStyle/>
                    <a:p>
                      <a:pPr indent="144145" algn="ctr" hangingPunct="0">
                        <a:lnSpc>
                          <a:spcPts val="1200"/>
                        </a:lnSpc>
                      </a:pPr>
                      <a:r>
                        <a:rPr lang="en-US" sz="1800" kern="100">
                          <a:effectLst/>
                          <a:latin typeface="Times New Roman" panose="02020603050405020304" pitchFamily="18" charset="0"/>
                          <a:cs typeface="Times New Roman" panose="02020603050405020304" pitchFamily="18" charset="0"/>
                        </a:rPr>
                        <a:t>0.918870</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extLst>
                  <a:ext uri="{0D108BD9-81ED-4DB2-BD59-A6C34878D82A}">
                    <a16:rowId xmlns:a16="http://schemas.microsoft.com/office/drawing/2014/main" val="3744572369"/>
                  </a:ext>
                </a:extLst>
              </a:tr>
              <a:tr h="529115">
                <a:tc>
                  <a:txBody>
                    <a:bodyPr/>
                    <a:lstStyle/>
                    <a:p>
                      <a:pPr indent="144145" algn="ctr" hangingPunct="0">
                        <a:lnSpc>
                          <a:spcPts val="1200"/>
                        </a:lnSpc>
                      </a:pPr>
                      <a:r>
                        <a:rPr lang="en-US" sz="1800" kern="100">
                          <a:effectLst/>
                          <a:latin typeface="Times New Roman" panose="02020603050405020304" pitchFamily="18" charset="0"/>
                          <a:cs typeface="Times New Roman" panose="02020603050405020304" pitchFamily="18" charset="0"/>
                        </a:rPr>
                        <a:t>EfficientNet B0</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tc>
                  <a:txBody>
                    <a:bodyPr/>
                    <a:lstStyle/>
                    <a:p>
                      <a:pPr indent="144145" algn="ctr" hangingPunct="0">
                        <a:lnSpc>
                          <a:spcPts val="1200"/>
                        </a:lnSpc>
                      </a:pPr>
                      <a:r>
                        <a:rPr lang="en-US" sz="1800" kern="100" dirty="0">
                          <a:effectLst/>
                          <a:latin typeface="Times New Roman" panose="02020603050405020304" pitchFamily="18" charset="0"/>
                          <a:cs typeface="Times New Roman" panose="02020603050405020304" pitchFamily="18" charset="0"/>
                        </a:rPr>
                        <a:t>0.946543</a:t>
                      </a:r>
                      <a:endPar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tc>
                  <a:txBody>
                    <a:bodyPr/>
                    <a:lstStyle/>
                    <a:p>
                      <a:pPr indent="144145" algn="ctr" hangingPunct="0">
                        <a:lnSpc>
                          <a:spcPts val="1200"/>
                        </a:lnSpc>
                      </a:pPr>
                      <a:r>
                        <a:rPr lang="en-US" sz="1800" kern="100" dirty="0">
                          <a:effectLst/>
                          <a:latin typeface="Times New Roman" panose="02020603050405020304" pitchFamily="18" charset="0"/>
                          <a:cs typeface="Times New Roman" panose="02020603050405020304" pitchFamily="18" charset="0"/>
                        </a:rPr>
                        <a:t>0.944578</a:t>
                      </a:r>
                      <a:endPar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tc>
                  <a:txBody>
                    <a:bodyPr/>
                    <a:lstStyle/>
                    <a:p>
                      <a:pPr indent="144145" algn="ctr" hangingPunct="0">
                        <a:lnSpc>
                          <a:spcPts val="1200"/>
                        </a:lnSpc>
                      </a:pPr>
                      <a:r>
                        <a:rPr lang="en-US" sz="1800" kern="100" dirty="0">
                          <a:effectLst/>
                          <a:latin typeface="Times New Roman" panose="02020603050405020304" pitchFamily="18" charset="0"/>
                          <a:cs typeface="Times New Roman" panose="02020603050405020304" pitchFamily="18" charset="0"/>
                        </a:rPr>
                        <a:t>0.954454</a:t>
                      </a:r>
                      <a:endPar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tc>
                  <a:txBody>
                    <a:bodyPr/>
                    <a:lstStyle/>
                    <a:p>
                      <a:pPr indent="144145" algn="ctr" hangingPunct="0">
                        <a:lnSpc>
                          <a:spcPts val="1200"/>
                        </a:lnSpc>
                      </a:pPr>
                      <a:r>
                        <a:rPr lang="en-US" sz="1800" kern="100" dirty="0">
                          <a:effectLst/>
                          <a:latin typeface="Times New Roman" panose="02020603050405020304" pitchFamily="18" charset="0"/>
                          <a:cs typeface="Times New Roman" panose="02020603050405020304" pitchFamily="18" charset="0"/>
                        </a:rPr>
                        <a:t>0.953900</a:t>
                      </a:r>
                      <a:endPar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460" marR="67460" marT="0" marB="0" anchor="ctr"/>
                </a:tc>
                <a:extLst>
                  <a:ext uri="{0D108BD9-81ED-4DB2-BD59-A6C34878D82A}">
                    <a16:rowId xmlns:a16="http://schemas.microsoft.com/office/drawing/2014/main" val="2824773892"/>
                  </a:ext>
                </a:extLst>
              </a:tr>
            </a:tbl>
          </a:graphicData>
        </a:graphic>
      </p:graphicFrame>
    </p:spTree>
    <p:extLst>
      <p:ext uri="{BB962C8B-B14F-4D97-AF65-F5344CB8AC3E}">
        <p14:creationId xmlns:p14="http://schemas.microsoft.com/office/powerpoint/2010/main" val="396427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83C5E89F-325C-19D7-B64F-86CD86DB3E37}"/>
              </a:ext>
            </a:extLst>
          </p:cNvPr>
          <p:cNvGraphicFramePr/>
          <p:nvPr>
            <p:extLst>
              <p:ext uri="{D42A27DB-BD31-4B8C-83A1-F6EECF244321}">
                <p14:modId xmlns:p14="http://schemas.microsoft.com/office/powerpoint/2010/main" val="21446998"/>
              </p:ext>
            </p:extLst>
          </p:nvPr>
        </p:nvGraphicFramePr>
        <p:xfrm>
          <a:off x="975360" y="505097"/>
          <a:ext cx="10093234" cy="60872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05463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F12C82-4864-E92F-6ED8-F59A6D5E2DC5}"/>
              </a:ext>
            </a:extLst>
          </p:cNvPr>
          <p:cNvSpPr>
            <a:spLocks noGrp="1"/>
          </p:cNvSpPr>
          <p:nvPr>
            <p:ph type="title"/>
          </p:nvPr>
        </p:nvSpPr>
        <p:spPr>
          <a:xfrm>
            <a:off x="838200" y="382543"/>
            <a:ext cx="10515600" cy="706029"/>
          </a:xfrm>
        </p:spPr>
        <p:txBody>
          <a:bodyPr>
            <a:normAutofit/>
          </a:bodyPr>
          <a:lstStyle/>
          <a:p>
            <a:r>
              <a:rPr lang="en-IN" sz="3000" b="1" dirty="0">
                <a:latin typeface="Times New Roman" panose="02020603050405020304" pitchFamily="18" charset="0"/>
                <a:cs typeface="Times New Roman" panose="02020603050405020304" pitchFamily="18" charset="0"/>
              </a:rPr>
              <a:t>Web Application:</a:t>
            </a:r>
          </a:p>
        </p:txBody>
      </p:sp>
      <p:sp>
        <p:nvSpPr>
          <p:cNvPr id="6" name="TextBox 5">
            <a:extLst>
              <a:ext uri="{FF2B5EF4-FFF2-40B4-BE49-F238E27FC236}">
                <a16:creationId xmlns:a16="http://schemas.microsoft.com/office/drawing/2014/main" id="{4918C3B5-3EDF-0A38-4023-4A8B25C44AF7}"/>
              </a:ext>
            </a:extLst>
          </p:cNvPr>
          <p:cNvSpPr txBox="1"/>
          <p:nvPr/>
        </p:nvSpPr>
        <p:spPr>
          <a:xfrm>
            <a:off x="838200" y="1158240"/>
            <a:ext cx="10515600" cy="5632311"/>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The Diabetic Retinopathy Detection Web Application is a Flask-based web application developed to assist in the early detection of diabetic retinopathy, a complication of diabetes that can lead to blindness if left untreated. This application utilizes Deep learning algorithms to </a:t>
            </a:r>
            <a:r>
              <a:rPr lang="en-US" sz="2000" dirty="0" err="1">
                <a:latin typeface="Times New Roman" panose="02020603050405020304" pitchFamily="18" charset="0"/>
                <a:cs typeface="Times New Roman" panose="02020603050405020304" pitchFamily="18" charset="0"/>
              </a:rPr>
              <a:t>analyse</a:t>
            </a:r>
            <a:r>
              <a:rPr lang="en-US" sz="2000" dirty="0">
                <a:latin typeface="Times New Roman" panose="02020603050405020304" pitchFamily="18" charset="0"/>
                <a:cs typeface="Times New Roman" panose="02020603050405020304" pitchFamily="18" charset="0"/>
              </a:rPr>
              <a:t> retinal images and provide predictions regarding the presence and severity of DR.</a:t>
            </a:r>
          </a:p>
          <a:p>
            <a:pPr algn="just"/>
            <a:r>
              <a:rPr lang="en-US" sz="2000" b="1" dirty="0">
                <a:latin typeface="Times New Roman" panose="02020603050405020304" pitchFamily="18" charset="0"/>
                <a:cs typeface="Times New Roman" panose="02020603050405020304" pitchFamily="18" charset="0"/>
              </a:rPr>
              <a:t>Features</a:t>
            </a:r>
            <a:r>
              <a:rPr lang="en-US" sz="2000" dirty="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User-friendly Interface: The web application provides a simple and intuitive interface for users to interact with.</a:t>
            </a:r>
          </a:p>
          <a:p>
            <a:pPr marL="342900" indent="-34290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Image Upload: Users can upload retinal images for analysis.</a:t>
            </a:r>
          </a:p>
          <a:p>
            <a:pPr marL="342900" indent="-34290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Prediction Display: Upon image upload, the application provides predictions regarding the presence and severity of diabetic retinopathy.</a:t>
            </a:r>
          </a:p>
          <a:p>
            <a:pPr algn="just"/>
            <a:r>
              <a:rPr lang="en-IN" sz="2000" b="1" dirty="0">
                <a:latin typeface="Times New Roman" panose="02020603050405020304" pitchFamily="18" charset="0"/>
                <a:cs typeface="Times New Roman" panose="02020603050405020304" pitchFamily="18" charset="0"/>
              </a:rPr>
              <a:t>Technologies Used:</a:t>
            </a:r>
          </a:p>
          <a:p>
            <a:pPr marL="342900" indent="-342900" algn="just">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Flask: Flask is a lightweight WSGI web application framework in Python used for building web applications.</a:t>
            </a:r>
          </a:p>
          <a:p>
            <a:pPr marL="342900" indent="-342900" algn="just">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HTML/CSS: Used for designing and styling the user interface.</a:t>
            </a:r>
          </a:p>
          <a:p>
            <a:pPr marL="342900" indent="-342900" algn="just">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Deep Learning: Deep learning algorithms are employed for </a:t>
            </a:r>
            <a:r>
              <a:rPr lang="en-IN" sz="2000" dirty="0" err="1">
                <a:latin typeface="Times New Roman" panose="02020603050405020304" pitchFamily="18" charset="0"/>
                <a:cs typeface="Times New Roman" panose="02020603050405020304" pitchFamily="18" charset="0"/>
              </a:rPr>
              <a:t>analyzing</a:t>
            </a:r>
            <a:r>
              <a:rPr lang="en-IN" sz="2000" dirty="0">
                <a:latin typeface="Times New Roman" panose="02020603050405020304" pitchFamily="18" charset="0"/>
                <a:cs typeface="Times New Roman" panose="02020603050405020304" pitchFamily="18" charset="0"/>
              </a:rPr>
              <a:t> retinal images and making predictions.</a:t>
            </a:r>
          </a:p>
          <a:p>
            <a:pPr marL="342900" indent="-342900" algn="just">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Libraries: Libraries such as TensorFlow, </a:t>
            </a:r>
            <a:r>
              <a:rPr lang="en-IN" sz="2000" dirty="0" err="1">
                <a:latin typeface="Times New Roman" panose="02020603050405020304" pitchFamily="18" charset="0"/>
                <a:cs typeface="Times New Roman" panose="02020603050405020304" pitchFamily="18" charset="0"/>
              </a:rPr>
              <a:t>Kereas</a:t>
            </a:r>
            <a:r>
              <a:rPr lang="en-IN" sz="2000" dirty="0">
                <a:latin typeface="Times New Roman" panose="02020603050405020304" pitchFamily="18" charset="0"/>
                <a:cs typeface="Times New Roman" panose="02020603050405020304" pitchFamily="18" charset="0"/>
              </a:rPr>
              <a:t>, and scikit-learn are utilized for image processing and machine learning tasks.</a:t>
            </a:r>
          </a:p>
        </p:txBody>
      </p:sp>
    </p:spTree>
    <p:extLst>
      <p:ext uri="{BB962C8B-B14F-4D97-AF65-F5344CB8AC3E}">
        <p14:creationId xmlns:p14="http://schemas.microsoft.com/office/powerpoint/2010/main" val="319537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4)">
            <a:extLst>
              <a:ext uri="{FF2B5EF4-FFF2-40B4-BE49-F238E27FC236}">
                <a16:creationId xmlns:a16="http://schemas.microsoft.com/office/drawing/2014/main" id="{FD610715-DA5E-B799-4AAE-9BD3A40030C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22300" y="457200"/>
            <a:ext cx="5080000" cy="2857500"/>
          </a:xfrm>
          <a:prstGeom prst="rect">
            <a:avLst/>
          </a:prstGeom>
        </p:spPr>
      </p:pic>
      <p:pic>
        <p:nvPicPr>
          <p:cNvPr id="5" name="Picture 4" descr="Screenshot (75)">
            <a:extLst>
              <a:ext uri="{FF2B5EF4-FFF2-40B4-BE49-F238E27FC236}">
                <a16:creationId xmlns:a16="http://schemas.microsoft.com/office/drawing/2014/main" id="{A15D3C6A-AE70-400F-32AF-BCF66A7E9FA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489700" y="457200"/>
            <a:ext cx="5080000" cy="2857500"/>
          </a:xfrm>
          <a:prstGeom prst="rect">
            <a:avLst/>
          </a:prstGeom>
        </p:spPr>
      </p:pic>
      <p:pic>
        <p:nvPicPr>
          <p:cNvPr id="7" name="Picture 6" descr="Screenshot (76)">
            <a:extLst>
              <a:ext uri="{FF2B5EF4-FFF2-40B4-BE49-F238E27FC236}">
                <a16:creationId xmlns:a16="http://schemas.microsoft.com/office/drawing/2014/main" id="{F0C4FE35-C7B1-A9F4-7A97-A58400B149D3}"/>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622300" y="3543300"/>
            <a:ext cx="5080000" cy="2857500"/>
          </a:xfrm>
          <a:prstGeom prst="rect">
            <a:avLst/>
          </a:prstGeom>
        </p:spPr>
      </p:pic>
      <p:pic>
        <p:nvPicPr>
          <p:cNvPr id="9" name="Picture 8" descr="Screenshot (77)">
            <a:extLst>
              <a:ext uri="{FF2B5EF4-FFF2-40B4-BE49-F238E27FC236}">
                <a16:creationId xmlns:a16="http://schemas.microsoft.com/office/drawing/2014/main" id="{65EC43E6-439B-EB51-4D88-9F29EB4E9B6D}"/>
              </a:ext>
            </a:extLst>
          </p:cNvPr>
          <p:cNvPicPr>
            <a:picLocks noGrp="1" noChangeAspect="1"/>
          </p:cNvPicPr>
          <p:nvPr isPhoto="1"/>
        </p:nvPicPr>
        <p:blipFill>
          <a:blip r:embed="rId5">
            <a:lum/>
            <a:extLst>
              <a:ext uri="{28A0092B-C50C-407E-A947-70E740481C1C}">
                <a14:useLocalDpi xmlns:a14="http://schemas.microsoft.com/office/drawing/2010/main" val="0"/>
              </a:ext>
            </a:extLst>
          </a:blip>
          <a:stretch>
            <a:fillRect/>
          </a:stretch>
        </p:blipFill>
        <p:spPr>
          <a:xfrm>
            <a:off x="6489700" y="3543300"/>
            <a:ext cx="5080000" cy="2857500"/>
          </a:xfrm>
          <a:prstGeom prst="rect">
            <a:avLst/>
          </a:prstGeom>
        </p:spPr>
      </p:pic>
    </p:spTree>
    <p:extLst>
      <p:ext uri="{BB962C8B-B14F-4D97-AF65-F5344CB8AC3E}">
        <p14:creationId xmlns:p14="http://schemas.microsoft.com/office/powerpoint/2010/main" val="1217247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C38A2F-0404-4ADD-1154-999410804908}"/>
              </a:ext>
            </a:extLst>
          </p:cNvPr>
          <p:cNvSpPr>
            <a:spLocks noGrp="1"/>
          </p:cNvSpPr>
          <p:nvPr>
            <p:ph type="title"/>
          </p:nvPr>
        </p:nvSpPr>
        <p:spPr>
          <a:xfrm>
            <a:off x="838200" y="382543"/>
            <a:ext cx="10515600" cy="706029"/>
          </a:xfrm>
        </p:spPr>
        <p:txBody>
          <a:bodyPr>
            <a:normAutofit/>
          </a:bodyPr>
          <a:lstStyle/>
          <a:p>
            <a:r>
              <a:rPr lang="en-IN" sz="3000" b="1" dirty="0">
                <a:latin typeface="Times New Roman" panose="02020603050405020304" pitchFamily="18" charset="0"/>
                <a:cs typeface="Times New Roman" panose="02020603050405020304" pitchFamily="18" charset="0"/>
              </a:rPr>
              <a:t>CONCLUSION:</a:t>
            </a:r>
          </a:p>
        </p:txBody>
      </p:sp>
      <p:sp>
        <p:nvSpPr>
          <p:cNvPr id="6" name="TextBox 5">
            <a:extLst>
              <a:ext uri="{FF2B5EF4-FFF2-40B4-BE49-F238E27FC236}">
                <a16:creationId xmlns:a16="http://schemas.microsoft.com/office/drawing/2014/main" id="{D848045A-5046-4220-AED8-2B571788456A}"/>
              </a:ext>
            </a:extLst>
          </p:cNvPr>
          <p:cNvSpPr txBox="1"/>
          <p:nvPr/>
        </p:nvSpPr>
        <p:spPr>
          <a:xfrm>
            <a:off x="838200" y="1088572"/>
            <a:ext cx="10515600" cy="4401205"/>
          </a:xfrm>
          <a:prstGeom prst="rect">
            <a:avLst/>
          </a:prstGeom>
          <a:noFill/>
        </p:spPr>
        <p:txBody>
          <a:bodyPr wrap="square">
            <a:spAutoFit/>
          </a:bodyPr>
          <a:lstStyle/>
          <a:p>
            <a:pPr algn="just" hangingPunct="0"/>
            <a:r>
              <a:rPr lang="en-US" sz="2000" dirty="0">
                <a:effectLst/>
                <a:latin typeface="Times New Roman" panose="02020603050405020304" pitchFamily="18" charset="0"/>
                <a:ea typeface="Times New Roman" panose="02020603050405020304" pitchFamily="18" charset="0"/>
              </a:rPr>
              <a:t>In conclusion, the experiment that was shown shows how well deep learning models more especially, EfficientNetB0, ResNet50, VGG16, and MobileNetV2 work when it comes to classifying diabetic retinopathy in images of the retinal fundus. The models display excellent accuracy percentages; EfficientNetB0 leads the pack with an astounding 95.39%. The models' strong performance is a result of the use of pre-trained models, transfer learning, and careful consideration of data augmentation. The use of EfficientNetB0, which is renowned for its accuracy and efficiency, makes it stand out as a potent instrument for the real-time identification of diabetic retinopathy, in line with the rising demand for precise and efficient medical solutions. Furthermore, analyzing various architectures offers insightful information about their performance attributes. Although EfficientNetB0 is the best performer, the comparison analysis shows that ResNet50, VGG16, and MobileNetV2 have advantages and disadvantages. In the field of diabetic retinopathy diagnosis, the study emphasizes the significance of utilizing cutting-edge deep learning architectures. This will lay the groundwork for future developments in medical image analysis and    support continuous efforts to improve healthcare diagnostics.</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71111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87497D5-B509-5D1A-CE68-9ED49438509D}"/>
              </a:ext>
            </a:extLst>
          </p:cNvPr>
          <p:cNvSpPr txBox="1">
            <a:spLocks/>
          </p:cNvSpPr>
          <p:nvPr/>
        </p:nvSpPr>
        <p:spPr>
          <a:xfrm>
            <a:off x="1143001" y="548850"/>
            <a:ext cx="9905998" cy="64422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500" b="1" dirty="0">
                <a:latin typeface="Times New Roman" panose="02020603050405020304" pitchFamily="18" charset="0"/>
                <a:cs typeface="Times New Roman" panose="02020603050405020304" pitchFamily="18" charset="0"/>
              </a:rPr>
              <a:t>Contents </a:t>
            </a:r>
            <a:endParaRPr lang="en-IN" sz="35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4F69275-6A35-FB16-8E7E-CD80EBECF61F}"/>
              </a:ext>
            </a:extLst>
          </p:cNvPr>
          <p:cNvSpPr txBox="1"/>
          <p:nvPr/>
        </p:nvSpPr>
        <p:spPr>
          <a:xfrm>
            <a:off x="1143001" y="1561024"/>
            <a:ext cx="3709261" cy="347184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3000" dirty="0">
                <a:latin typeface="Times New Roman" panose="02020603050405020304" pitchFamily="18" charset="0"/>
                <a:cs typeface="Times New Roman" panose="02020603050405020304" pitchFamily="18" charset="0"/>
              </a:rPr>
              <a:t>Abstract</a:t>
            </a:r>
          </a:p>
          <a:p>
            <a:pPr marL="285750" indent="-285750">
              <a:lnSpc>
                <a:spcPct val="150000"/>
              </a:lnSpc>
              <a:buFont typeface="Wingdings" panose="05000000000000000000" pitchFamily="2" charset="2"/>
              <a:buChar char="Ø"/>
            </a:pPr>
            <a:r>
              <a:rPr lang="en-IN" sz="3000" dirty="0">
                <a:latin typeface="Times New Roman" panose="02020603050405020304" pitchFamily="18" charset="0"/>
                <a:cs typeface="Times New Roman" panose="02020603050405020304" pitchFamily="18" charset="0"/>
              </a:rPr>
              <a:t>Introduction</a:t>
            </a:r>
          </a:p>
          <a:p>
            <a:pPr marL="285750" indent="-285750">
              <a:lnSpc>
                <a:spcPct val="150000"/>
              </a:lnSpc>
              <a:buFont typeface="Wingdings" panose="05000000000000000000" pitchFamily="2" charset="2"/>
              <a:buChar char="Ø"/>
            </a:pPr>
            <a:r>
              <a:rPr lang="en-IN" sz="3000" dirty="0">
                <a:latin typeface="Times New Roman" panose="02020603050405020304" pitchFamily="18" charset="0"/>
                <a:cs typeface="Times New Roman" panose="02020603050405020304" pitchFamily="18" charset="0"/>
              </a:rPr>
              <a:t>Retina of Eye</a:t>
            </a:r>
          </a:p>
          <a:p>
            <a:pPr marL="285750" indent="-285750">
              <a:lnSpc>
                <a:spcPct val="150000"/>
              </a:lnSpc>
              <a:buFont typeface="Wingdings" panose="05000000000000000000" pitchFamily="2" charset="2"/>
              <a:buChar char="Ø"/>
            </a:pPr>
            <a:r>
              <a:rPr lang="en-IN" sz="3000" dirty="0">
                <a:latin typeface="Times New Roman" panose="02020603050405020304" pitchFamily="18" charset="0"/>
                <a:cs typeface="Times New Roman" panose="02020603050405020304" pitchFamily="18" charset="0"/>
              </a:rPr>
              <a:t>Literature Review</a:t>
            </a:r>
          </a:p>
          <a:p>
            <a:pPr marL="285750" indent="-285750">
              <a:lnSpc>
                <a:spcPct val="150000"/>
              </a:lnSpc>
              <a:buFont typeface="Wingdings" panose="05000000000000000000" pitchFamily="2" charset="2"/>
              <a:buChar char="Ø"/>
            </a:pPr>
            <a:r>
              <a:rPr lang="en-IN" sz="3000" dirty="0">
                <a:latin typeface="Times New Roman" panose="02020603050405020304" pitchFamily="18" charset="0"/>
                <a:cs typeface="Times New Roman" panose="02020603050405020304" pitchFamily="18" charset="0"/>
              </a:rPr>
              <a:t>Data Set</a:t>
            </a:r>
          </a:p>
        </p:txBody>
      </p:sp>
      <p:sp>
        <p:nvSpPr>
          <p:cNvPr id="10" name="TextBox 9">
            <a:extLst>
              <a:ext uri="{FF2B5EF4-FFF2-40B4-BE49-F238E27FC236}">
                <a16:creationId xmlns:a16="http://schemas.microsoft.com/office/drawing/2014/main" id="{CAC217C4-4BF1-60F2-4CAE-B287DB50FA46}"/>
              </a:ext>
            </a:extLst>
          </p:cNvPr>
          <p:cNvSpPr txBox="1"/>
          <p:nvPr/>
        </p:nvSpPr>
        <p:spPr>
          <a:xfrm>
            <a:off x="7339740" y="1561024"/>
            <a:ext cx="3709261" cy="416434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3000" dirty="0">
                <a:latin typeface="Times New Roman" panose="02020603050405020304" pitchFamily="18" charset="0"/>
                <a:cs typeface="Times New Roman" panose="02020603050405020304" pitchFamily="18" charset="0"/>
              </a:rPr>
              <a:t>Methodology</a:t>
            </a:r>
          </a:p>
          <a:p>
            <a:pPr marL="285750" indent="-285750">
              <a:lnSpc>
                <a:spcPct val="150000"/>
              </a:lnSpc>
              <a:buFont typeface="Wingdings" panose="05000000000000000000" pitchFamily="2" charset="2"/>
              <a:buChar char="Ø"/>
            </a:pPr>
            <a:r>
              <a:rPr lang="en-IN" sz="3000" dirty="0">
                <a:latin typeface="Times New Roman" panose="02020603050405020304" pitchFamily="18" charset="0"/>
                <a:cs typeface="Times New Roman" panose="02020603050405020304" pitchFamily="18" charset="0"/>
              </a:rPr>
              <a:t>Algorithms</a:t>
            </a:r>
          </a:p>
          <a:p>
            <a:pPr marL="285750" indent="-285750">
              <a:lnSpc>
                <a:spcPct val="150000"/>
              </a:lnSpc>
              <a:buFont typeface="Wingdings" panose="05000000000000000000" pitchFamily="2" charset="2"/>
              <a:buChar char="Ø"/>
            </a:pPr>
            <a:r>
              <a:rPr lang="en-IN" sz="3000" dirty="0">
                <a:latin typeface="Times New Roman" panose="02020603050405020304" pitchFamily="18" charset="0"/>
                <a:cs typeface="Times New Roman" panose="02020603050405020304" pitchFamily="18" charset="0"/>
              </a:rPr>
              <a:t>Results</a:t>
            </a:r>
          </a:p>
          <a:p>
            <a:pPr marL="285750" indent="-285750">
              <a:lnSpc>
                <a:spcPct val="150000"/>
              </a:lnSpc>
              <a:buFont typeface="Wingdings" panose="05000000000000000000" pitchFamily="2" charset="2"/>
              <a:buChar char="Ø"/>
            </a:pPr>
            <a:r>
              <a:rPr lang="en-IN" sz="3000" dirty="0">
                <a:latin typeface="Times New Roman" panose="02020603050405020304" pitchFamily="18" charset="0"/>
                <a:cs typeface="Times New Roman" panose="02020603050405020304" pitchFamily="18" charset="0"/>
              </a:rPr>
              <a:t>Web Application</a:t>
            </a:r>
          </a:p>
          <a:p>
            <a:pPr marL="285750" indent="-285750">
              <a:lnSpc>
                <a:spcPct val="150000"/>
              </a:lnSpc>
              <a:buFont typeface="Wingdings" panose="05000000000000000000" pitchFamily="2" charset="2"/>
              <a:buChar char="Ø"/>
            </a:pPr>
            <a:r>
              <a:rPr lang="en-IN" sz="3000" dirty="0">
                <a:latin typeface="Times New Roman" panose="02020603050405020304" pitchFamily="18" charset="0"/>
                <a:cs typeface="Times New Roman" panose="02020603050405020304" pitchFamily="18" charset="0"/>
              </a:rPr>
              <a:t>Conclusion</a:t>
            </a:r>
          </a:p>
          <a:p>
            <a:pPr>
              <a:lnSpc>
                <a:spcPct val="150000"/>
              </a:lnSpc>
            </a:pPr>
            <a:endParaRPr lang="en-IN"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6335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US" sz="5400" dirty="0"/>
          </a:p>
          <a:p>
            <a:pPr marL="0" indent="0" algn="ctr">
              <a:buNone/>
            </a:pPr>
            <a:r>
              <a:rPr lang="en-US" sz="5600" dirty="0">
                <a:latin typeface="Century" panose="02040604050505020304" pitchFamily="18" charset="0"/>
              </a:rPr>
              <a:t>THANK YOU!</a:t>
            </a:r>
            <a:endParaRPr lang="en-IN" sz="5600" dirty="0">
              <a:latin typeface="Century" panose="02040604050505020304" pitchFamily="18" charset="0"/>
            </a:endParaRPr>
          </a:p>
        </p:txBody>
      </p:sp>
    </p:spTree>
    <p:extLst>
      <p:ext uri="{BB962C8B-B14F-4D97-AF65-F5344CB8AC3E}">
        <p14:creationId xmlns:p14="http://schemas.microsoft.com/office/powerpoint/2010/main" val="728566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644225"/>
          </a:xfrm>
        </p:spPr>
        <p:txBody>
          <a:bodyPr>
            <a:normAutofit/>
          </a:bodyPr>
          <a:lstStyle/>
          <a:p>
            <a:r>
              <a:rPr lang="en-US" sz="3000" b="1" dirty="0">
                <a:latin typeface="Times New Roman" panose="02020603050405020304" pitchFamily="18" charset="0"/>
                <a:cs typeface="Times New Roman" panose="02020603050405020304" pitchFamily="18" charset="0"/>
              </a:rPr>
              <a:t>Abstract : </a:t>
            </a:r>
            <a:endParaRPr lang="en-IN" sz="3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79864" y="1341120"/>
            <a:ext cx="9967548" cy="4389121"/>
          </a:xfrm>
        </p:spPr>
        <p:txBody>
          <a:bodyPr vert="horz" lIns="91440" tIns="45720" rIns="91440" bIns="45720" rtlCol="0" anchor="t">
            <a:normAutofit/>
          </a:bodyPr>
          <a:lstStyle/>
          <a:p>
            <a:pPr marL="0" indent="0" algn="just">
              <a:lnSpc>
                <a:spcPct val="100000"/>
              </a:lnSpc>
              <a:buNone/>
            </a:pPr>
            <a:r>
              <a:rPr lang="en-US" sz="2400" dirty="0">
                <a:latin typeface="Times New Roman" panose="02020603050405020304" pitchFamily="18" charset="0"/>
                <a:cs typeface="Times New Roman" panose="02020603050405020304" pitchFamily="18" charset="0"/>
              </a:rPr>
              <a:t>Recent breakthroughs in deep learning have showed promise in the field of medical imaging and disease detection, particularly for difficult challenges such as diabetic retinopathy, a severe condition characterized by uncontrolled and aberrant cell division in the retina. The purpose of this study is to use convolutional neural networks for image processing and data augmentation to identify between regions with and without diabetic retinopathy in diabetic patient’s retinal pictures. Using the transfer learning approach, the study goes on to assess how well a new CNN model performs in comparison to well-known pre-trained models like VGG-16, ResNet-50, MobileNet, and EfficientB0.</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0296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ABF01-3739-4759-B7C5-C6B4B1A4F3AC}"/>
              </a:ext>
            </a:extLst>
          </p:cNvPr>
          <p:cNvSpPr>
            <a:spLocks noGrp="1"/>
          </p:cNvSpPr>
          <p:nvPr>
            <p:ph type="title"/>
          </p:nvPr>
        </p:nvSpPr>
        <p:spPr/>
        <p:txBody>
          <a:bodyPr>
            <a:normAutofit/>
          </a:bodyPr>
          <a:lstStyle/>
          <a:p>
            <a:r>
              <a:rPr lang="en-US" sz="30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F679E512-D9EA-4E60-82FB-3012F9B297A1}"/>
              </a:ext>
            </a:extLst>
          </p:cNvPr>
          <p:cNvSpPr>
            <a:spLocks noGrp="1"/>
          </p:cNvSpPr>
          <p:nvPr>
            <p:ph idx="1"/>
          </p:nvPr>
        </p:nvSpPr>
        <p:spPr>
          <a:xfrm>
            <a:off x="838200" y="1616620"/>
            <a:ext cx="10378440" cy="2633163"/>
          </a:xfrm>
        </p:spPr>
        <p:txBody>
          <a:bodyPr vert="horz" lIns="91440" tIns="45720" rIns="91440" bIns="45720" rtlCol="0" anchor="t">
            <a:normAutofit/>
          </a:bodyPr>
          <a:lstStyle/>
          <a:p>
            <a:pPr marL="0" indent="0">
              <a:buNone/>
            </a:pPr>
            <a:r>
              <a:rPr lang="en-US" sz="2400" dirty="0">
                <a:latin typeface="Times New Roman" panose="02020603050405020304" pitchFamily="18" charset="0"/>
                <a:ea typeface="+mn-lt"/>
                <a:cs typeface="Times New Roman" panose="02020603050405020304" pitchFamily="18" charset="0"/>
              </a:rPr>
              <a:t>Diabetic retinopathy </a:t>
            </a:r>
            <a:r>
              <a:rPr lang="en-US" sz="2400" b="1" dirty="0">
                <a:latin typeface="Times New Roman" panose="02020603050405020304" pitchFamily="18" charset="0"/>
                <a:ea typeface="+mn-lt"/>
                <a:cs typeface="Times New Roman" panose="02020603050405020304" pitchFamily="18" charset="0"/>
              </a:rPr>
              <a:t>occurs when diabetes damages the tiny blood vessels in the retina</a:t>
            </a:r>
            <a:r>
              <a:rPr lang="en-US" sz="2400" dirty="0">
                <a:latin typeface="Times New Roman" panose="02020603050405020304" pitchFamily="18" charset="0"/>
                <a:ea typeface="+mn-lt"/>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ea typeface="+mn-lt"/>
                <a:cs typeface="Times New Roman" panose="02020603050405020304" pitchFamily="18" charset="0"/>
              </a:rPr>
              <a:t>It can cause “blind spots,” blurry vision, and vision loss. </a:t>
            </a:r>
          </a:p>
          <a:p>
            <a:r>
              <a:rPr lang="en-US" sz="2400" dirty="0">
                <a:latin typeface="Times New Roman" panose="02020603050405020304" pitchFamily="18" charset="0"/>
                <a:ea typeface="+mn-lt"/>
                <a:cs typeface="Times New Roman" panose="02020603050405020304" pitchFamily="18" charset="0"/>
              </a:rPr>
              <a:t>Vision may change from day to day, or even from morning to evening. </a:t>
            </a:r>
          </a:p>
          <a:p>
            <a:r>
              <a:rPr lang="en-US" sz="2400" dirty="0">
                <a:latin typeface="Times New Roman" panose="02020603050405020304" pitchFamily="18" charset="0"/>
                <a:ea typeface="+mn-lt"/>
                <a:cs typeface="Times New Roman" panose="02020603050405020304" pitchFamily="18" charset="0"/>
              </a:rPr>
              <a:t>This “fluctuating vision” can interfere with many, if not most, everyday activities.</a:t>
            </a:r>
          </a:p>
          <a:p>
            <a:endParaRPr lang="en-US" sz="2400" dirty="0">
              <a:latin typeface="Times New Roman" panose="02020603050405020304" pitchFamily="18" charset="0"/>
              <a:ea typeface="+mn-lt"/>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C4F5FD17-7005-32C9-A947-04362FFA6878}"/>
              </a:ext>
            </a:extLst>
          </p:cNvPr>
          <p:cNvSpPr txBox="1"/>
          <p:nvPr/>
        </p:nvSpPr>
        <p:spPr>
          <a:xfrm>
            <a:off x="838199" y="4249783"/>
            <a:ext cx="10378439" cy="2215991"/>
          </a:xfrm>
          <a:prstGeom prst="rect">
            <a:avLst/>
          </a:prstGeom>
          <a:noFill/>
        </p:spPr>
        <p:txBody>
          <a:bodyPr wrap="square" rtlCol="0">
            <a:spAutoFit/>
          </a:bodyPr>
          <a:lstStyle/>
          <a:p>
            <a:pPr algn="just"/>
            <a:r>
              <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According to previous studies, the latest experimental results of the former DR scale can be obtained, but the latter is not used for the experimental classification of maculopathy. The enormous amount of annotated images needed for model learning is a significant barrier to the widespread and successful usage of deep learning systems.</a:t>
            </a:r>
            <a:endParaRPr lang="en-IN" sz="2400"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87058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1966-B73A-43D4-8AEF-D8580EE8169C}"/>
              </a:ext>
            </a:extLst>
          </p:cNvPr>
          <p:cNvSpPr>
            <a:spLocks noGrp="1"/>
          </p:cNvSpPr>
          <p:nvPr>
            <p:ph type="title"/>
          </p:nvPr>
        </p:nvSpPr>
        <p:spPr>
          <a:xfrm>
            <a:off x="1003389" y="449608"/>
            <a:ext cx="9905998" cy="572797"/>
          </a:xfrm>
        </p:spPr>
        <p:txBody>
          <a:bodyPr>
            <a:normAutofit/>
          </a:bodyPr>
          <a:lstStyle/>
          <a:p>
            <a:r>
              <a:rPr lang="en-US" sz="3000" b="1" dirty="0">
                <a:latin typeface="Times New Roman" panose="02020603050405020304" pitchFamily="18" charset="0"/>
                <a:cs typeface="Times New Roman" panose="02020603050405020304" pitchFamily="18" charset="0"/>
              </a:rPr>
              <a:t>Retina of an Eye</a:t>
            </a:r>
          </a:p>
        </p:txBody>
      </p:sp>
      <p:sp>
        <p:nvSpPr>
          <p:cNvPr id="3" name="Content Placeholder 2">
            <a:extLst>
              <a:ext uri="{FF2B5EF4-FFF2-40B4-BE49-F238E27FC236}">
                <a16:creationId xmlns:a16="http://schemas.microsoft.com/office/drawing/2014/main" id="{9C567043-1AF9-46FB-A0FB-97FAEE4EFC97}"/>
              </a:ext>
            </a:extLst>
          </p:cNvPr>
          <p:cNvSpPr>
            <a:spLocks noGrp="1"/>
          </p:cNvSpPr>
          <p:nvPr>
            <p:ph idx="1"/>
          </p:nvPr>
        </p:nvSpPr>
        <p:spPr>
          <a:xfrm>
            <a:off x="1141412" y="1156809"/>
            <a:ext cx="9905999" cy="5583297"/>
          </a:xfrm>
        </p:spPr>
        <p:txBody>
          <a:bodyPr vert="horz" lIns="91440" tIns="45720" rIns="91440" bIns="45720" rtlCol="0" anchor="t">
            <a:noAutofit/>
          </a:bodyPr>
          <a:lstStyle/>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sz="2800"/>
          </a:p>
        </p:txBody>
      </p:sp>
      <p:pic>
        <p:nvPicPr>
          <p:cNvPr id="1026" name="Picture 2">
            <a:extLst>
              <a:ext uri="{FF2B5EF4-FFF2-40B4-BE49-F238E27FC236}">
                <a16:creationId xmlns:a16="http://schemas.microsoft.com/office/drawing/2014/main" id="{4C829106-FB35-866C-1A7B-CFE1AC6B1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891" y="990600"/>
            <a:ext cx="11190515"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306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5D43D5-5F65-9A1D-2BE8-3A702B81012F}"/>
              </a:ext>
            </a:extLst>
          </p:cNvPr>
          <p:cNvSpPr>
            <a:spLocks noGrp="1"/>
          </p:cNvSpPr>
          <p:nvPr>
            <p:ph type="title"/>
          </p:nvPr>
        </p:nvSpPr>
        <p:spPr>
          <a:xfrm>
            <a:off x="838200" y="513171"/>
            <a:ext cx="10515600" cy="706029"/>
          </a:xfrm>
        </p:spPr>
        <p:txBody>
          <a:bodyPr>
            <a:normAutofit/>
          </a:bodyPr>
          <a:lstStyle/>
          <a:p>
            <a:r>
              <a:rPr lang="en-IN" sz="3000" b="1" dirty="0">
                <a:latin typeface="Times New Roman" panose="02020603050405020304" pitchFamily="18" charset="0"/>
                <a:cs typeface="Times New Roman" panose="02020603050405020304" pitchFamily="18" charset="0"/>
              </a:rPr>
              <a:t>LITERATURE REVIEW:</a:t>
            </a:r>
          </a:p>
        </p:txBody>
      </p:sp>
      <p:sp>
        <p:nvSpPr>
          <p:cNvPr id="5" name="TextBox 4">
            <a:extLst>
              <a:ext uri="{FF2B5EF4-FFF2-40B4-BE49-F238E27FC236}">
                <a16:creationId xmlns:a16="http://schemas.microsoft.com/office/drawing/2014/main" id="{89FB7C51-842B-601D-2E53-7454BC976B0A}"/>
              </a:ext>
            </a:extLst>
          </p:cNvPr>
          <p:cNvSpPr txBox="1"/>
          <p:nvPr/>
        </p:nvSpPr>
        <p:spPr>
          <a:xfrm>
            <a:off x="966651" y="1367246"/>
            <a:ext cx="10387149" cy="4678204"/>
          </a:xfrm>
          <a:prstGeom prst="rect">
            <a:avLst/>
          </a:prstGeom>
          <a:noFill/>
        </p:spPr>
        <p:txBody>
          <a:bodyPr wrap="square" rtlCol="0">
            <a:spAutoFit/>
          </a:bodyPr>
          <a:lstStyle/>
          <a:p>
            <a:pPr marL="342900" lvl="0" indent="-342900" algn="just" rtl="0">
              <a:lnSpc>
                <a:spcPct val="100000"/>
              </a:lnSpc>
              <a:spcBef>
                <a:spcPts val="0"/>
              </a:spcBef>
              <a:spcAft>
                <a:spcPts val="0"/>
              </a:spcAft>
              <a:buSzPts val="2400"/>
              <a:buFont typeface="Arial" panose="020B0604020202020204" pitchFamily="34" charset="0"/>
              <a:buChar char="•"/>
            </a:pPr>
            <a:r>
              <a:rPr lang="en-US" sz="2000" dirty="0" err="1">
                <a:solidFill>
                  <a:schemeClr val="tx1"/>
                </a:solidFill>
                <a:latin typeface="Times New Roman" panose="02020603050405020304" pitchFamily="18" charset="0"/>
                <a:cs typeface="Times New Roman" panose="02020603050405020304" pitchFamily="18" charset="0"/>
              </a:rPr>
              <a:t>Michaelides</a:t>
            </a:r>
            <a:r>
              <a:rPr lang="en-US" sz="2000" dirty="0">
                <a:solidFill>
                  <a:schemeClr val="tx1"/>
                </a:solidFill>
                <a:latin typeface="Times New Roman" panose="02020603050405020304" pitchFamily="18" charset="0"/>
                <a:cs typeface="Times New Roman" panose="02020603050405020304" pitchFamily="18" charset="0"/>
              </a:rPr>
              <a:t> et al. conducted a randomized trial comparing intravitreal bevacizumab and laser therapy for managing diabetic macular edoema. The study measured visual acuity over a 12-month period. Results were influenced by illness severity and patient demographics, emphasizing the need for careful interpretation and further research.</a:t>
            </a:r>
          </a:p>
          <a:p>
            <a:pPr marL="0" lvl="0" indent="0" algn="just" rtl="0">
              <a:lnSpc>
                <a:spcPct val="100000"/>
              </a:lnSpc>
              <a:spcBef>
                <a:spcPts val="0"/>
              </a:spcBef>
              <a:spcAft>
                <a:spcPts val="0"/>
              </a:spcAft>
              <a:buSzPts val="2400"/>
            </a:pPr>
            <a:endParaRPr lang="en-US" sz="2000" dirty="0">
              <a:solidFill>
                <a:schemeClr val="tx1"/>
              </a:solidFill>
              <a:latin typeface="Times New Roman" panose="02020603050405020304" pitchFamily="18" charset="0"/>
              <a:cs typeface="Times New Roman" panose="02020603050405020304" pitchFamily="18" charset="0"/>
            </a:endParaRPr>
          </a:p>
          <a:p>
            <a:pPr marL="342900" lvl="0" indent="-342900" algn="just" rtl="0">
              <a:lnSpc>
                <a:spcPct val="100000"/>
              </a:lnSpc>
              <a:spcBef>
                <a:spcPts val="0"/>
              </a:spcBef>
              <a:spcAft>
                <a:spcPts val="0"/>
              </a:spcAft>
              <a:buSzPts val="24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Gulshan et </a:t>
            </a:r>
            <a:r>
              <a:rPr lang="en-US" sz="2000" dirty="0" err="1">
                <a:solidFill>
                  <a:schemeClr val="tx1"/>
                </a:solidFill>
                <a:latin typeface="Times New Roman" panose="02020603050405020304" pitchFamily="18" charset="0"/>
                <a:cs typeface="Times New Roman" panose="02020603050405020304" pitchFamily="18" charset="0"/>
              </a:rPr>
              <a:t>al's</a:t>
            </a:r>
            <a:r>
              <a:rPr lang="en-US" sz="2000" dirty="0">
                <a:solidFill>
                  <a:schemeClr val="tx1"/>
                </a:solidFill>
                <a:latin typeface="Times New Roman" panose="02020603050405020304" pitchFamily="18" charset="0"/>
                <a:cs typeface="Times New Roman" panose="02020603050405020304" pitchFamily="18" charset="0"/>
              </a:rPr>
              <a:t> JAMA paper discusses the development and validation of a deep learning system for detecting diabetic retinopathy in retinal fundus images. The system uses a convolutional neural network architecture for feature extraction and classification. Limitations include interpretability, biases, and need for updates.</a:t>
            </a:r>
          </a:p>
          <a:p>
            <a:pPr marL="342900" lvl="0" indent="-342900" algn="just" rtl="0">
              <a:lnSpc>
                <a:spcPct val="100000"/>
              </a:lnSpc>
              <a:spcBef>
                <a:spcPts val="0"/>
              </a:spcBef>
              <a:spcAft>
                <a:spcPts val="0"/>
              </a:spcAft>
              <a:buSzPts val="2400"/>
              <a:buFont typeface="Arial" panose="020B0604020202020204" pitchFamily="34" charset="0"/>
              <a:buChar char="•"/>
            </a:pPr>
            <a:endParaRPr lang="en-US" sz="2000" dirty="0">
              <a:solidFill>
                <a:schemeClr val="tx1"/>
              </a:solidFill>
              <a:latin typeface="Times New Roman" panose="02020603050405020304" pitchFamily="18" charset="0"/>
              <a:cs typeface="Times New Roman" panose="02020603050405020304" pitchFamily="18" charset="0"/>
            </a:endParaRPr>
          </a:p>
          <a:p>
            <a:pPr marL="342900" lvl="0" indent="-342900" algn="just" rtl="0">
              <a:lnSpc>
                <a:spcPct val="100000"/>
              </a:lnSpc>
              <a:spcBef>
                <a:spcPts val="0"/>
              </a:spcBef>
              <a:spcAft>
                <a:spcPts val="0"/>
              </a:spcAft>
              <a:buSzPts val="24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Ozieh et al.'s research examines healthcare spending patterns among American diabetes patients, focusing on financial implications and policy implications. The study uses datasets like the Medical Expenditure Panel Survey and includes analysis of healthcare utilization trends, direct expenditures, and variables.</a:t>
            </a:r>
          </a:p>
          <a:p>
            <a:endParaRPr lang="en-IN" dirty="0"/>
          </a:p>
        </p:txBody>
      </p:sp>
    </p:spTree>
    <p:extLst>
      <p:ext uri="{BB962C8B-B14F-4D97-AF65-F5344CB8AC3E}">
        <p14:creationId xmlns:p14="http://schemas.microsoft.com/office/powerpoint/2010/main" val="82613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80CAC-050D-EC5C-2DFB-6B5236ECFE93}"/>
              </a:ext>
            </a:extLst>
          </p:cNvPr>
          <p:cNvSpPr>
            <a:spLocks noGrp="1"/>
          </p:cNvSpPr>
          <p:nvPr>
            <p:ph type="title"/>
          </p:nvPr>
        </p:nvSpPr>
        <p:spPr>
          <a:xfrm>
            <a:off x="838200" y="513171"/>
            <a:ext cx="10515600" cy="706029"/>
          </a:xfrm>
        </p:spPr>
        <p:txBody>
          <a:bodyPr>
            <a:normAutofit/>
          </a:bodyPr>
          <a:lstStyle/>
          <a:p>
            <a:r>
              <a:rPr lang="en-IN" sz="3000" b="1" dirty="0">
                <a:latin typeface="Times New Roman" panose="02020603050405020304" pitchFamily="18" charset="0"/>
                <a:cs typeface="Times New Roman" panose="02020603050405020304" pitchFamily="18" charset="0"/>
              </a:rPr>
              <a:t>PROBLEM STATEMENT:</a:t>
            </a:r>
          </a:p>
        </p:txBody>
      </p:sp>
      <p:sp>
        <p:nvSpPr>
          <p:cNvPr id="4" name="TextBox 3">
            <a:extLst>
              <a:ext uri="{FF2B5EF4-FFF2-40B4-BE49-F238E27FC236}">
                <a16:creationId xmlns:a16="http://schemas.microsoft.com/office/drawing/2014/main" id="{27D349F3-44B3-5F74-D23F-75D6A53F19C1}"/>
              </a:ext>
            </a:extLst>
          </p:cNvPr>
          <p:cNvSpPr txBox="1"/>
          <p:nvPr/>
        </p:nvSpPr>
        <p:spPr>
          <a:xfrm>
            <a:off x="838200" y="1236618"/>
            <a:ext cx="10515600" cy="5016758"/>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Automated Detection: </a:t>
            </a:r>
            <a:r>
              <a:rPr lang="en-US" sz="2000" dirty="0">
                <a:latin typeface="Times New Roman" panose="02020603050405020304" pitchFamily="18" charset="0"/>
                <a:cs typeface="Times New Roman" panose="02020603050405020304" pitchFamily="18" charset="0"/>
              </a:rPr>
              <a:t>Develop a deep learning model capable of automatically detecting diabetic retinopathy from fundus images, eliminating the need for manual screening and reducing the time and cost associated with diagnosis.</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Severity Classification: </a:t>
            </a:r>
            <a:r>
              <a:rPr lang="en-US" sz="2000" dirty="0">
                <a:latin typeface="Times New Roman" panose="02020603050405020304" pitchFamily="18" charset="0"/>
                <a:cs typeface="Times New Roman" panose="02020603050405020304" pitchFamily="18" charset="0"/>
              </a:rPr>
              <a:t>Implement a classification system within the model to categorize detected cases of diabetic retinopathy into different severity stages (mild, moderate, severe, proliferative), enabling tailored treatment plans and interventions based on the severity of the condition.</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Address Data Imbalance: </a:t>
            </a:r>
            <a:r>
              <a:rPr lang="en-US" sz="2000" dirty="0">
                <a:latin typeface="Times New Roman" panose="02020603050405020304" pitchFamily="18" charset="0"/>
                <a:cs typeface="Times New Roman" panose="02020603050405020304" pitchFamily="18" charset="0"/>
              </a:rPr>
              <a:t>Employ techniques to mitigate data imbalance issues within annotated datasets, ensuring that the model is trained effectively across all severity stages of diabetic retinopathy and yielding more accurate predictions, particularly for minority classes.</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Validation and Compliance:</a:t>
            </a:r>
            <a:r>
              <a:rPr lang="en-US" sz="2000" dirty="0">
                <a:latin typeface="Times New Roman" panose="02020603050405020304" pitchFamily="18" charset="0"/>
                <a:cs typeface="Times New Roman" panose="02020603050405020304" pitchFamily="18" charset="0"/>
              </a:rPr>
              <a:t> Conduct rigorous validation studies to assess the model's performance, including cross-validation on diverse datasets and comparison with manual grading systems. Ensure compliance with medical regulations and standards, such as FDA approval and data privacy regulations, to ensure the legality, safety, and ethical use of the developed solution in clinical settings.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7123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5AFC4E6-DEB3-3A46-9C06-0CCED874C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54158"/>
            <a:ext cx="10448109" cy="253827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A9D9465-A67E-E3DD-C0C5-2A2C6BEBDBA6}"/>
              </a:ext>
            </a:extLst>
          </p:cNvPr>
          <p:cNvSpPr>
            <a:spLocks noGrp="1"/>
          </p:cNvSpPr>
          <p:nvPr>
            <p:ph type="title"/>
          </p:nvPr>
        </p:nvSpPr>
        <p:spPr>
          <a:xfrm>
            <a:off x="838200" y="513171"/>
            <a:ext cx="10515600" cy="706029"/>
          </a:xfrm>
        </p:spPr>
        <p:txBody>
          <a:bodyPr>
            <a:normAutofit/>
          </a:bodyPr>
          <a:lstStyle/>
          <a:p>
            <a:r>
              <a:rPr lang="en-IN" sz="3000" b="1" dirty="0">
                <a:latin typeface="Times New Roman" panose="02020603050405020304" pitchFamily="18" charset="0"/>
                <a:cs typeface="Times New Roman" panose="02020603050405020304" pitchFamily="18" charset="0"/>
              </a:rPr>
              <a:t>DATA SET:</a:t>
            </a:r>
          </a:p>
        </p:txBody>
      </p:sp>
      <p:sp>
        <p:nvSpPr>
          <p:cNvPr id="8" name="TextBox 7">
            <a:extLst>
              <a:ext uri="{FF2B5EF4-FFF2-40B4-BE49-F238E27FC236}">
                <a16:creationId xmlns:a16="http://schemas.microsoft.com/office/drawing/2014/main" id="{07931413-970D-6322-FB1D-847CC2188F2F}"/>
              </a:ext>
            </a:extLst>
          </p:cNvPr>
          <p:cNvSpPr txBox="1"/>
          <p:nvPr/>
        </p:nvSpPr>
        <p:spPr>
          <a:xfrm>
            <a:off x="1001486" y="3692434"/>
            <a:ext cx="10284823" cy="830997"/>
          </a:xfrm>
          <a:prstGeom prst="rect">
            <a:avLst/>
          </a:prstGeom>
          <a:noFill/>
        </p:spPr>
        <p:txBody>
          <a:bodyPr wrap="square" rtlCol="0">
            <a:spAutoFit/>
          </a:bodyPr>
          <a:lstStyle/>
          <a:p>
            <a:pPr algn="just"/>
            <a:r>
              <a:rPr lang="en-US" sz="2400" b="0" i="0" dirty="0">
                <a:solidFill>
                  <a:srgbClr val="242424"/>
                </a:solidFill>
                <a:effectLst/>
                <a:latin typeface="Times New Roman" panose="02020603050405020304" pitchFamily="18" charset="0"/>
                <a:cs typeface="Times New Roman" panose="02020603050405020304" pitchFamily="18" charset="0"/>
              </a:rPr>
              <a:t>The clinicians have rated each image for the severity of diabetic retinopathy on a scale of 0 to 4. It is a multi-class problem with above 5 target classes.</a:t>
            </a:r>
            <a:endParaRPr lang="en-IN" sz="2400" dirty="0">
              <a:latin typeface="Times New Roman" panose="02020603050405020304" pitchFamily="18"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id="{5A578EC7-EE5F-EF55-BFE5-BCCB73E3F7C7}"/>
              </a:ext>
            </a:extLst>
          </p:cNvPr>
          <p:cNvGraphicFramePr>
            <a:graphicFrameLocks noGrp="1"/>
          </p:cNvGraphicFramePr>
          <p:nvPr>
            <p:extLst>
              <p:ext uri="{D42A27DB-BD31-4B8C-83A1-F6EECF244321}">
                <p14:modId xmlns:p14="http://schemas.microsoft.com/office/powerpoint/2010/main" val="1619618129"/>
              </p:ext>
            </p:extLst>
          </p:nvPr>
        </p:nvGraphicFramePr>
        <p:xfrm>
          <a:off x="3823063" y="4589417"/>
          <a:ext cx="4197531" cy="2124894"/>
        </p:xfrm>
        <a:graphic>
          <a:graphicData uri="http://schemas.openxmlformats.org/drawingml/2006/table">
            <a:tbl>
              <a:tblPr>
                <a:tableStyleId>{2D5ABB26-0587-4C30-8999-92F81FD0307C}</a:tableStyleId>
              </a:tblPr>
              <a:tblGrid>
                <a:gridCol w="2159786">
                  <a:extLst>
                    <a:ext uri="{9D8B030D-6E8A-4147-A177-3AD203B41FA5}">
                      <a16:colId xmlns:a16="http://schemas.microsoft.com/office/drawing/2014/main" val="1948691977"/>
                    </a:ext>
                  </a:extLst>
                </a:gridCol>
                <a:gridCol w="2037745">
                  <a:extLst>
                    <a:ext uri="{9D8B030D-6E8A-4147-A177-3AD203B41FA5}">
                      <a16:colId xmlns:a16="http://schemas.microsoft.com/office/drawing/2014/main" val="4236581887"/>
                    </a:ext>
                  </a:extLst>
                </a:gridCol>
              </a:tblGrid>
              <a:tr h="390434">
                <a:tc>
                  <a:txBody>
                    <a:bodyPr/>
                    <a:lstStyle/>
                    <a:p>
                      <a:pPr indent="144145" algn="ctr" hangingPunct="0">
                        <a:lnSpc>
                          <a:spcPts val="1200"/>
                        </a:lnSpc>
                      </a:pPr>
                      <a:r>
                        <a:rPr lang="en-US" sz="1800" b="1" kern="100" dirty="0">
                          <a:effectLst/>
                          <a:latin typeface="Times New Roman" panose="02020603050405020304" pitchFamily="18" charset="0"/>
                          <a:cs typeface="Times New Roman" panose="02020603050405020304" pitchFamily="18" charset="0"/>
                        </a:rPr>
                        <a:t>Type of DR</a:t>
                      </a:r>
                      <a:endParaRPr lang="en-IN"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144145" algn="ctr" hangingPunct="0">
                        <a:lnSpc>
                          <a:spcPts val="1200"/>
                        </a:lnSpc>
                      </a:pPr>
                      <a:r>
                        <a:rPr lang="en-US" sz="1800" b="1" kern="100" dirty="0">
                          <a:effectLst/>
                          <a:latin typeface="Times New Roman" panose="02020603050405020304" pitchFamily="18" charset="0"/>
                          <a:cs typeface="Times New Roman" panose="02020603050405020304" pitchFamily="18" charset="0"/>
                        </a:rPr>
                        <a:t>Scaled Value</a:t>
                      </a:r>
                      <a:endParaRPr lang="en-IN"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7952504"/>
                  </a:ext>
                </a:extLst>
              </a:tr>
              <a:tr h="346892">
                <a:tc>
                  <a:txBody>
                    <a:bodyPr/>
                    <a:lstStyle/>
                    <a:p>
                      <a:pPr indent="144145" algn="ctr" hangingPunct="0">
                        <a:lnSpc>
                          <a:spcPts val="1200"/>
                        </a:lnSpc>
                      </a:pPr>
                      <a:r>
                        <a:rPr lang="en-US" sz="1800" kern="100">
                          <a:effectLst/>
                          <a:latin typeface="Times New Roman" panose="02020603050405020304" pitchFamily="18" charset="0"/>
                          <a:cs typeface="Times New Roman" panose="02020603050405020304" pitchFamily="18" charset="0"/>
                        </a:rPr>
                        <a:t>NO_DR</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144145" algn="ctr" hangingPunct="0">
                        <a:lnSpc>
                          <a:spcPts val="1200"/>
                        </a:lnSpc>
                      </a:pPr>
                      <a:r>
                        <a:rPr lang="en-US" sz="1800" kern="100">
                          <a:effectLst/>
                          <a:latin typeface="Times New Roman" panose="02020603050405020304" pitchFamily="18" charset="0"/>
                          <a:cs typeface="Times New Roman" panose="02020603050405020304" pitchFamily="18" charset="0"/>
                        </a:rPr>
                        <a:t>0</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50203764"/>
                  </a:ext>
                </a:extLst>
              </a:tr>
              <a:tr h="346892">
                <a:tc>
                  <a:txBody>
                    <a:bodyPr/>
                    <a:lstStyle/>
                    <a:p>
                      <a:pPr indent="144145" algn="ctr" hangingPunct="0">
                        <a:lnSpc>
                          <a:spcPts val="1200"/>
                        </a:lnSpc>
                      </a:pPr>
                      <a:r>
                        <a:rPr lang="en-US" sz="1800" kern="100" dirty="0" err="1">
                          <a:effectLst/>
                          <a:latin typeface="Times New Roman" panose="02020603050405020304" pitchFamily="18" charset="0"/>
                          <a:cs typeface="Times New Roman" panose="02020603050405020304" pitchFamily="18" charset="0"/>
                        </a:rPr>
                        <a:t>Mild_DR</a:t>
                      </a:r>
                      <a:endPar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144145" algn="ctr" hangingPunct="0">
                        <a:lnSpc>
                          <a:spcPts val="1200"/>
                        </a:lnSpc>
                      </a:pPr>
                      <a:r>
                        <a:rPr lang="en-US" sz="1800" kern="100" dirty="0">
                          <a:effectLst/>
                          <a:latin typeface="Times New Roman" panose="02020603050405020304" pitchFamily="18" charset="0"/>
                          <a:cs typeface="Times New Roman" panose="02020603050405020304" pitchFamily="18" charset="0"/>
                        </a:rPr>
                        <a:t>1</a:t>
                      </a:r>
                      <a:endPar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10499597"/>
                  </a:ext>
                </a:extLst>
              </a:tr>
              <a:tr h="346892">
                <a:tc>
                  <a:txBody>
                    <a:bodyPr/>
                    <a:lstStyle/>
                    <a:p>
                      <a:pPr indent="144145" algn="ctr" hangingPunct="0">
                        <a:lnSpc>
                          <a:spcPts val="1200"/>
                        </a:lnSpc>
                      </a:pPr>
                      <a:r>
                        <a:rPr lang="en-US" sz="1800" kern="100">
                          <a:effectLst/>
                          <a:latin typeface="Times New Roman" panose="02020603050405020304" pitchFamily="18" charset="0"/>
                          <a:cs typeface="Times New Roman" panose="02020603050405020304" pitchFamily="18" charset="0"/>
                        </a:rPr>
                        <a:t>Moderate_DR</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144145" algn="ctr" hangingPunct="0">
                        <a:lnSpc>
                          <a:spcPts val="1200"/>
                        </a:lnSpc>
                      </a:pPr>
                      <a:r>
                        <a:rPr lang="en-US" sz="1800" kern="100">
                          <a:effectLst/>
                          <a:latin typeface="Times New Roman" panose="02020603050405020304" pitchFamily="18" charset="0"/>
                          <a:cs typeface="Times New Roman" panose="02020603050405020304" pitchFamily="18" charset="0"/>
                        </a:rPr>
                        <a:t>2</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04822403"/>
                  </a:ext>
                </a:extLst>
              </a:tr>
              <a:tr h="346892">
                <a:tc>
                  <a:txBody>
                    <a:bodyPr/>
                    <a:lstStyle/>
                    <a:p>
                      <a:pPr indent="144145" algn="ctr" hangingPunct="0">
                        <a:lnSpc>
                          <a:spcPts val="1200"/>
                        </a:lnSpc>
                      </a:pPr>
                      <a:r>
                        <a:rPr lang="en-US" sz="1800" kern="100">
                          <a:effectLst/>
                          <a:latin typeface="Times New Roman" panose="02020603050405020304" pitchFamily="18" charset="0"/>
                          <a:cs typeface="Times New Roman" panose="02020603050405020304" pitchFamily="18" charset="0"/>
                        </a:rPr>
                        <a:t>Severe_DR</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144145" algn="ctr" hangingPunct="0">
                        <a:lnSpc>
                          <a:spcPts val="1200"/>
                        </a:lnSpc>
                      </a:pPr>
                      <a:r>
                        <a:rPr lang="en-US" sz="1800" kern="100" dirty="0">
                          <a:effectLst/>
                          <a:latin typeface="Times New Roman" panose="02020603050405020304" pitchFamily="18" charset="0"/>
                          <a:cs typeface="Times New Roman" panose="02020603050405020304" pitchFamily="18" charset="0"/>
                        </a:rPr>
                        <a:t>3</a:t>
                      </a:r>
                      <a:endPar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9706867"/>
                  </a:ext>
                </a:extLst>
              </a:tr>
              <a:tr h="346892">
                <a:tc>
                  <a:txBody>
                    <a:bodyPr/>
                    <a:lstStyle/>
                    <a:p>
                      <a:pPr indent="144145" algn="ctr" hangingPunct="0">
                        <a:lnSpc>
                          <a:spcPts val="1200"/>
                        </a:lnSpc>
                      </a:pPr>
                      <a:r>
                        <a:rPr lang="en-US" sz="1800" kern="100">
                          <a:effectLst/>
                          <a:latin typeface="Times New Roman" panose="02020603050405020304" pitchFamily="18" charset="0"/>
                          <a:cs typeface="Times New Roman" panose="02020603050405020304" pitchFamily="18" charset="0"/>
                        </a:rPr>
                        <a:t>Proliferative_DR</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144145" algn="ctr" hangingPunct="0">
                        <a:lnSpc>
                          <a:spcPts val="1200"/>
                        </a:lnSpc>
                      </a:pPr>
                      <a:r>
                        <a:rPr lang="en-US" sz="1800" kern="100" dirty="0">
                          <a:effectLst/>
                          <a:latin typeface="Times New Roman" panose="02020603050405020304" pitchFamily="18" charset="0"/>
                          <a:cs typeface="Times New Roman" panose="02020603050405020304" pitchFamily="18" charset="0"/>
                        </a:rPr>
                        <a:t>4</a:t>
                      </a:r>
                      <a:endPar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36858749"/>
                  </a:ext>
                </a:extLst>
              </a:tr>
            </a:tbl>
          </a:graphicData>
        </a:graphic>
      </p:graphicFrame>
    </p:spTree>
    <p:extLst>
      <p:ext uri="{BB962C8B-B14F-4D97-AF65-F5344CB8AC3E}">
        <p14:creationId xmlns:p14="http://schemas.microsoft.com/office/powerpoint/2010/main" val="27241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A4BB82-EFB4-22F3-DA15-64FDCCE9A75A}"/>
              </a:ext>
            </a:extLst>
          </p:cNvPr>
          <p:cNvSpPr>
            <a:spLocks noGrp="1"/>
          </p:cNvSpPr>
          <p:nvPr>
            <p:ph type="title"/>
          </p:nvPr>
        </p:nvSpPr>
        <p:spPr>
          <a:xfrm>
            <a:off x="838200" y="513171"/>
            <a:ext cx="10515600" cy="706029"/>
          </a:xfrm>
        </p:spPr>
        <p:txBody>
          <a:bodyPr>
            <a:normAutofit/>
          </a:bodyPr>
          <a:lstStyle/>
          <a:p>
            <a:r>
              <a:rPr lang="en-IN" sz="3000" b="1" dirty="0">
                <a:latin typeface="Times New Roman" panose="02020603050405020304" pitchFamily="18" charset="0"/>
                <a:cs typeface="Times New Roman" panose="02020603050405020304" pitchFamily="18" charset="0"/>
              </a:rPr>
              <a:t>DATA SET:</a:t>
            </a:r>
          </a:p>
        </p:txBody>
      </p:sp>
      <p:pic>
        <p:nvPicPr>
          <p:cNvPr id="3" name="Picture 2">
            <a:extLst>
              <a:ext uri="{FF2B5EF4-FFF2-40B4-BE49-F238E27FC236}">
                <a16:creationId xmlns:a16="http://schemas.microsoft.com/office/drawing/2014/main" id="{078443E0-71C4-31BF-55A3-E505DA937A6A}"/>
              </a:ext>
            </a:extLst>
          </p:cNvPr>
          <p:cNvPicPr>
            <a:picLocks noChangeAspect="1"/>
          </p:cNvPicPr>
          <p:nvPr/>
        </p:nvPicPr>
        <p:blipFill>
          <a:blip r:embed="rId2"/>
          <a:stretch>
            <a:fillRect/>
          </a:stretch>
        </p:blipFill>
        <p:spPr>
          <a:xfrm>
            <a:off x="2221365" y="1353639"/>
            <a:ext cx="7400925" cy="5143500"/>
          </a:xfrm>
          <a:prstGeom prst="rect">
            <a:avLst/>
          </a:prstGeom>
        </p:spPr>
      </p:pic>
    </p:spTree>
    <p:extLst>
      <p:ext uri="{BB962C8B-B14F-4D97-AF65-F5344CB8AC3E}">
        <p14:creationId xmlns:p14="http://schemas.microsoft.com/office/powerpoint/2010/main" val="3496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512</TotalTime>
  <Words>1851</Words>
  <Application>Microsoft Office PowerPoint</Application>
  <PresentationFormat>Widescreen</PresentationFormat>
  <Paragraphs>117</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Century</vt:lpstr>
      <vt:lpstr>Times New Roman</vt:lpstr>
      <vt:lpstr>Wingdings</vt:lpstr>
      <vt:lpstr>Office Theme</vt:lpstr>
      <vt:lpstr>DIABETIC RETINOPATHY DETECTION USING DEEP LEARNING</vt:lpstr>
      <vt:lpstr>PowerPoint Presentation</vt:lpstr>
      <vt:lpstr>Abstract : </vt:lpstr>
      <vt:lpstr>INTRODUCTION:</vt:lpstr>
      <vt:lpstr>Retina of an Eye</vt:lpstr>
      <vt:lpstr>LITERATURE REVIEW:</vt:lpstr>
      <vt:lpstr>PROBLEM STATEMENT:</vt:lpstr>
      <vt:lpstr>DATA SET:</vt:lpstr>
      <vt:lpstr>DATA SET:</vt:lpstr>
      <vt:lpstr>METHODOLOGY:</vt:lpstr>
      <vt:lpstr>RESNET50:</vt:lpstr>
      <vt:lpstr>VGG16:</vt:lpstr>
      <vt:lpstr>MOBILE NET V2:</vt:lpstr>
      <vt:lpstr>EFFICIENT NET B0:</vt:lpstr>
      <vt:lpstr>RESULTS:</vt:lpstr>
      <vt:lpstr>PowerPoint Presentation</vt:lpstr>
      <vt:lpstr>Web Application: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 Price Prediction Using LSTM</dc:title>
  <dc:creator>lenovo</dc:creator>
  <cp:lastModifiedBy>Nithin Rayapalli</cp:lastModifiedBy>
  <cp:revision>600</cp:revision>
  <dcterms:created xsi:type="dcterms:W3CDTF">2022-02-06T09:00:52Z</dcterms:created>
  <dcterms:modified xsi:type="dcterms:W3CDTF">2024-04-24T18:56:40Z</dcterms:modified>
</cp:coreProperties>
</file>